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5" r:id="rId1"/>
    <p:sldMasterId id="2147483826" r:id="rId2"/>
    <p:sldMasterId id="2147483827" r:id="rId3"/>
    <p:sldMasterId id="2147483828" r:id="rId4"/>
  </p:sldMasterIdLst>
  <p:notesMasterIdLst>
    <p:notesMasterId r:id="rId19"/>
  </p:notesMasterIdLst>
  <p:sldIdLst>
    <p:sldId id="598" r:id="rId5"/>
    <p:sldId id="640" r:id="rId6"/>
    <p:sldId id="661" r:id="rId7"/>
    <p:sldId id="670" r:id="rId8"/>
    <p:sldId id="671" r:id="rId9"/>
    <p:sldId id="669" r:id="rId10"/>
    <p:sldId id="662" r:id="rId11"/>
    <p:sldId id="663" r:id="rId12"/>
    <p:sldId id="664" r:id="rId13"/>
    <p:sldId id="665" r:id="rId14"/>
    <p:sldId id="666" r:id="rId15"/>
    <p:sldId id="667" r:id="rId16"/>
    <p:sldId id="668" r:id="rId17"/>
    <p:sldId id="65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466C785-B648-46E4-8F4A-BC43A8E40EB7}">
          <p14:sldIdLst>
            <p14:sldId id="598"/>
            <p14:sldId id="640"/>
            <p14:sldId id="661"/>
            <p14:sldId id="670"/>
            <p14:sldId id="671"/>
            <p14:sldId id="669"/>
            <p14:sldId id="662"/>
            <p14:sldId id="663"/>
            <p14:sldId id="664"/>
            <p14:sldId id="665"/>
            <p14:sldId id="666"/>
            <p14:sldId id="667"/>
            <p14:sldId id="668"/>
            <p14:sldId id="6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n youngbin" initials="Ay" lastIdx="4" clrIdx="0"/>
  <p:cmAuthor id="2" name="안영빈안영빈" initials="안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4472C4"/>
    <a:srgbClr val="F2B3B3"/>
    <a:srgbClr val="FF0000"/>
    <a:srgbClr val="FF5050"/>
    <a:srgbClr val="FB1920"/>
    <a:srgbClr val="00338A"/>
    <a:srgbClr val="FFFFFF"/>
    <a:srgbClr val="43536A"/>
    <a:srgbClr val="ECB4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E2AA7B-2D56-41F5-89CD-4FB0F2283996}" v="1" dt="2025-05-14T02:23:14.5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8"/>
    <p:restoredTop sz="72405"/>
  </p:normalViewPr>
  <p:slideViewPr>
    <p:cSldViewPr snapToGrid="0">
      <p:cViewPr varScale="1">
        <p:scale>
          <a:sx n="80" d="100"/>
          <a:sy n="80" d="100"/>
        </p:scale>
        <p:origin x="1800" y="84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3163B5C-D765-4B4B-A317-AF1C37DEC412}" type="datetime1">
              <a:rPr kumimoji="1" lang="ko-KR" altLang="en-US"/>
              <a:pPr lvl="0">
                <a:defRPr/>
              </a:pPr>
              <a:t>2025-05-25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 편집</a:t>
            </a:r>
          </a:p>
          <a:p>
            <a:pPr lvl="0">
              <a:defRPr/>
            </a:pPr>
            <a:r>
              <a:rPr kumimoji="1" lang="ko-KR" altLang="en-US"/>
              <a:t>둘째 수준</a:t>
            </a:r>
          </a:p>
          <a:p>
            <a:pPr lvl="0">
              <a:defRPr/>
            </a:pPr>
            <a:r>
              <a:rPr kumimoji="1" lang="ko-KR" altLang="en-US"/>
              <a:t>셋째 수준</a:t>
            </a:r>
          </a:p>
          <a:p>
            <a:pPr lvl="0">
              <a:defRPr/>
            </a:pPr>
            <a:r>
              <a:rPr kumimoji="1" lang="ko-KR" altLang="en-US"/>
              <a:t>넷째 수준</a:t>
            </a:r>
          </a:p>
          <a:p>
            <a:pPr lvl="0">
              <a:defRPr/>
            </a:pPr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399959-E852-8C4A-ADD9-E2A69333765A}" type="slidenum">
              <a:rPr kumimoji="1" lang="ko-KR" altLang="en-US"/>
              <a:pPr lvl="0">
                <a:defRPr/>
              </a:pPr>
              <a:t>‹#›</a:t>
            </a:fld>
            <a:endParaRPr kumimoji="1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399959-E852-8C4A-ADD9-E2A69333765A}" type="slidenum">
              <a:rPr kumimoji="1" lang="en-US" altLang="en-US"/>
              <a:pPr lvl="0">
                <a:defRPr/>
              </a:pPr>
              <a:t>1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38C58A5-9A06-F7F0-B005-533DFCEC5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:notes">
            <a:extLst>
              <a:ext uri="{FF2B5EF4-FFF2-40B4-BE49-F238E27FC236}">
                <a16:creationId xmlns:a16="http://schemas.microsoft.com/office/drawing/2014/main" id="{4E6829B5-8397-39DC-2518-BEFE600687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신경망 </a:t>
            </a:r>
            <a:r>
              <a:rPr lang="en-US" altLang="ko-KR" dirty="0" err="1"/>
              <a:t>Qnet</a:t>
            </a:r>
            <a:r>
              <a:rPr lang="ko-KR" altLang="en-US" dirty="0"/>
              <a:t>와 </a:t>
            </a:r>
            <a:r>
              <a:rPr lang="en-US" altLang="ko-KR" dirty="0"/>
              <a:t>optimizer</a:t>
            </a:r>
            <a:r>
              <a:rPr lang="ko-KR" altLang="en-US" dirty="0"/>
              <a:t> 초기화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 err="1"/>
              <a:t>Get_action</a:t>
            </a:r>
            <a:r>
              <a:rPr lang="en-US" altLang="ko-KR" dirty="0"/>
              <a:t>()</a:t>
            </a:r>
            <a:r>
              <a:rPr lang="ko-KR" altLang="en-US" dirty="0"/>
              <a:t>에서는 엡실론</a:t>
            </a:r>
            <a:r>
              <a:rPr lang="en-US" altLang="ko-KR" dirty="0"/>
              <a:t>-greedy </a:t>
            </a:r>
            <a:r>
              <a:rPr lang="ko-KR" altLang="en-US" dirty="0"/>
              <a:t>정책에 따라 행동을 선택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엡실론 확률로 </a:t>
            </a:r>
            <a:r>
              <a:rPr lang="en-US" altLang="ko-KR" dirty="0"/>
              <a:t>random</a:t>
            </a:r>
            <a:r>
              <a:rPr lang="ko-KR" altLang="en-US" dirty="0"/>
              <a:t>하게 행동 선택하고</a:t>
            </a:r>
            <a:r>
              <a:rPr lang="en-US" altLang="ko-KR" dirty="0"/>
              <a:t>,</a:t>
            </a:r>
            <a:r>
              <a:rPr lang="ko-KR" altLang="en-US" dirty="0"/>
              <a:t> 그 외에는 </a:t>
            </a:r>
            <a:r>
              <a:rPr lang="en-US" altLang="ko-KR" dirty="0"/>
              <a:t>Q</a:t>
            </a:r>
            <a:r>
              <a:rPr lang="ko-KR" altLang="en-US" dirty="0"/>
              <a:t>함수가 최대가 되는 행동을 선택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여기서 </a:t>
            </a:r>
            <a:r>
              <a:rPr lang="en-US" altLang="ko-KR" dirty="0"/>
              <a:t>input</a:t>
            </a:r>
            <a:r>
              <a:rPr lang="ko-KR" altLang="en-US" dirty="0"/>
              <a:t>인 </a:t>
            </a:r>
            <a:r>
              <a:rPr lang="en-US" altLang="ko-KR" dirty="0" err="1"/>
              <a:t>state_vec</a:t>
            </a:r>
            <a:r>
              <a:rPr lang="ko-KR" altLang="en-US" dirty="0"/>
              <a:t>는 </a:t>
            </a:r>
            <a:r>
              <a:rPr lang="en-US" altLang="ko-KR" dirty="0"/>
              <a:t>one-hot</a:t>
            </a:r>
            <a:r>
              <a:rPr lang="ko-KR" altLang="en-US" dirty="0"/>
              <a:t> 벡터로 변환된 상태가 입력</a:t>
            </a:r>
            <a:endParaRPr lang="en-US" altLang="ko-KR" dirty="0"/>
          </a:p>
        </p:txBody>
      </p:sp>
      <p:sp>
        <p:nvSpPr>
          <p:cNvPr id="389" name="Google Shape;389;p3:notes">
            <a:extLst>
              <a:ext uri="{FF2B5EF4-FFF2-40B4-BE49-F238E27FC236}">
                <a16:creationId xmlns:a16="http://schemas.microsoft.com/office/drawing/2014/main" id="{8F64AD3A-B9F1-ECCB-AA40-96B72B03BD1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3351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83F299E-A788-8A24-C8D3-96D47C49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:notes">
            <a:extLst>
              <a:ext uri="{FF2B5EF4-FFF2-40B4-BE49-F238E27FC236}">
                <a16:creationId xmlns:a16="http://schemas.microsoft.com/office/drawing/2014/main" id="{9A23E7D2-869B-A672-DB0A-8DC2D2C7B6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/>
              <a:t>Update()</a:t>
            </a:r>
            <a:r>
              <a:rPr lang="ko-KR" altLang="en-US" dirty="0"/>
              <a:t>에는 </a:t>
            </a:r>
            <a:r>
              <a:rPr lang="en-US" altLang="ko-KR" dirty="0"/>
              <a:t>Q</a:t>
            </a:r>
            <a:r>
              <a:rPr lang="ko-KR" altLang="en-US" dirty="0"/>
              <a:t>함수를 </a:t>
            </a:r>
            <a:r>
              <a:rPr lang="en-US" altLang="ko-KR" dirty="0"/>
              <a:t>update</a:t>
            </a:r>
            <a:r>
              <a:rPr lang="ko-KR" altLang="en-US" dirty="0"/>
              <a:t>함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먼저 다음 상태에서 최대가 되는 </a:t>
            </a:r>
            <a:r>
              <a:rPr lang="en-US" altLang="ko-KR" dirty="0"/>
              <a:t>Q</a:t>
            </a:r>
            <a:r>
              <a:rPr lang="ko-KR" altLang="en-US" dirty="0"/>
              <a:t>함수의 값인 </a:t>
            </a:r>
            <a:r>
              <a:rPr lang="en-US" altLang="ko-KR" dirty="0" err="1"/>
              <a:t>next_q</a:t>
            </a:r>
            <a:r>
              <a:rPr lang="ko-KR" altLang="en-US" dirty="0" err="1"/>
              <a:t>를</a:t>
            </a:r>
            <a:r>
              <a:rPr lang="ko-KR" altLang="en-US" dirty="0"/>
              <a:t> 계산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여기서 </a:t>
            </a:r>
            <a:r>
              <a:rPr lang="en-US" altLang="ko-KR" dirty="0"/>
              <a:t>done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인 상태</a:t>
            </a:r>
            <a:r>
              <a:rPr lang="en-US" altLang="ko-KR" dirty="0"/>
              <a:t>,</a:t>
            </a:r>
            <a:r>
              <a:rPr lang="ko-KR" altLang="en-US" dirty="0"/>
              <a:t> 즉</a:t>
            </a:r>
            <a:r>
              <a:rPr lang="en-US" altLang="ko-KR" dirty="0"/>
              <a:t>,</a:t>
            </a:r>
            <a:r>
              <a:rPr lang="ko-KR" altLang="en-US" dirty="0"/>
              <a:t> 목표 상태에 도달한 경우에는 </a:t>
            </a:r>
            <a:r>
              <a:rPr lang="en-US" altLang="ko-KR" dirty="0" err="1"/>
              <a:t>next_q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[0,]</a:t>
            </a:r>
            <a:r>
              <a:rPr lang="ko-KR" altLang="en-US" dirty="0" err="1"/>
              <a:t>으로</a:t>
            </a:r>
            <a:r>
              <a:rPr lang="ko-KR" altLang="en-US" dirty="0"/>
              <a:t> 설정하고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그 외에는 </a:t>
            </a:r>
            <a:r>
              <a:rPr lang="en-US" altLang="ko-KR" dirty="0" err="1"/>
              <a:t>qnet</a:t>
            </a:r>
            <a:r>
              <a:rPr lang="en-US" altLang="ko-KR" dirty="0"/>
              <a:t>()</a:t>
            </a:r>
            <a:r>
              <a:rPr lang="ko-KR" altLang="en-US" dirty="0"/>
              <a:t>을 통해 최적의 값을 찾습니다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 err="1"/>
              <a:t>Next_q</a:t>
            </a:r>
            <a:r>
              <a:rPr lang="ko-KR" altLang="en-US" dirty="0"/>
              <a:t> 값은 정답 레이블을 만들기 위해 사용되기 때문에 </a:t>
            </a:r>
            <a:r>
              <a:rPr lang="en-US" altLang="ko-KR" dirty="0"/>
              <a:t>backward</a:t>
            </a:r>
            <a:r>
              <a:rPr lang="ko-KR" altLang="en-US" dirty="0"/>
              <a:t> 에서 제외합니다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/>
              <a:t>Target</a:t>
            </a:r>
            <a:r>
              <a:rPr lang="ko-KR" altLang="en-US" dirty="0"/>
              <a:t>값을 구하고</a:t>
            </a:r>
            <a:r>
              <a:rPr lang="en-US" altLang="ko-KR" dirty="0"/>
              <a:t>,</a:t>
            </a:r>
            <a:r>
              <a:rPr lang="ko-KR" altLang="en-US" dirty="0"/>
              <a:t> 현재 상태에서의 </a:t>
            </a:r>
            <a:r>
              <a:rPr lang="en-US" altLang="ko-KR" dirty="0"/>
              <a:t>Q</a:t>
            </a:r>
            <a:r>
              <a:rPr lang="ko-KR" altLang="en-US" dirty="0"/>
              <a:t>값을 구한다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그리고 </a:t>
            </a:r>
            <a:r>
              <a:rPr lang="en-US" altLang="ko-KR" dirty="0"/>
              <a:t>loss</a:t>
            </a:r>
            <a:r>
              <a:rPr lang="ko-KR" altLang="en-US" dirty="0"/>
              <a:t> 와 </a:t>
            </a:r>
            <a:r>
              <a:rPr lang="en-US" altLang="ko-KR" dirty="0"/>
              <a:t>q</a:t>
            </a:r>
            <a:r>
              <a:rPr lang="ko-KR" altLang="en-US" dirty="0"/>
              <a:t>의 평균 제곱 오차를 구하고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backward</a:t>
            </a:r>
            <a:r>
              <a:rPr lang="ko-KR" altLang="en-US" dirty="0" err="1"/>
              <a:t>를</a:t>
            </a:r>
            <a:r>
              <a:rPr lang="ko-KR" altLang="en-US" dirty="0"/>
              <a:t> 통해 </a:t>
            </a:r>
            <a:r>
              <a:rPr lang="en-US" altLang="ko-KR" dirty="0"/>
              <a:t>parameter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update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389" name="Google Shape;389;p3:notes">
            <a:extLst>
              <a:ext uri="{FF2B5EF4-FFF2-40B4-BE49-F238E27FC236}">
                <a16:creationId xmlns:a16="http://schemas.microsoft.com/office/drawing/2014/main" id="{A1165E53-0EDB-E979-D36F-7468CBDDB04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1080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D8CBDFC-91D2-7082-90BA-FA889FD03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:notes">
            <a:extLst>
              <a:ext uri="{FF2B5EF4-FFF2-40B4-BE49-F238E27FC236}">
                <a16:creationId xmlns:a16="http://schemas.microsoft.com/office/drawing/2014/main" id="{DD753072-76F9-E888-F65C-20097EFED9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/>
              <a:t>Episode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1000</a:t>
            </a:r>
            <a:r>
              <a:rPr lang="ko-KR" altLang="en-US" dirty="0" err="1"/>
              <a:t>으로</a:t>
            </a:r>
            <a:r>
              <a:rPr lang="ko-KR" altLang="en-US" dirty="0"/>
              <a:t> 설정하고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episode</a:t>
            </a:r>
            <a:r>
              <a:rPr lang="ko-KR" altLang="en-US" dirty="0"/>
              <a:t>별 평균 </a:t>
            </a:r>
            <a:r>
              <a:rPr lang="en-US" altLang="ko-KR" dirty="0"/>
              <a:t>loss</a:t>
            </a:r>
            <a:r>
              <a:rPr lang="ko-KR" altLang="en-US" dirty="0" err="1"/>
              <a:t>를</a:t>
            </a:r>
            <a:r>
              <a:rPr lang="ko-KR" altLang="en-US" dirty="0"/>
              <a:t> 기록하였습니다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오른쪽 그림과 같이 </a:t>
            </a:r>
            <a:r>
              <a:rPr lang="en-US" altLang="ko-KR" dirty="0"/>
              <a:t>loss</a:t>
            </a:r>
            <a:r>
              <a:rPr lang="ko-KR" altLang="en-US" dirty="0"/>
              <a:t>가 전체적으로는 </a:t>
            </a:r>
            <a:r>
              <a:rPr lang="en-US" altLang="ko-KR" dirty="0"/>
              <a:t>episode</a:t>
            </a:r>
            <a:r>
              <a:rPr lang="ko-KR" altLang="en-US" dirty="0" err="1"/>
              <a:t>를</a:t>
            </a:r>
            <a:r>
              <a:rPr lang="ko-KR" altLang="en-US" dirty="0"/>
              <a:t> 거듭할수록 적어지는 것을 볼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완전한 최적 정책은 아니지만 에피소드 횟수를 늘리면 최적 정책에 가까운 정책을 안정적으로 구할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  <p:sp>
        <p:nvSpPr>
          <p:cNvPr id="389" name="Google Shape;389;p3:notes">
            <a:extLst>
              <a:ext uri="{FF2B5EF4-FFF2-40B4-BE49-F238E27FC236}">
                <a16:creationId xmlns:a16="http://schemas.microsoft.com/office/drawing/2014/main" id="{879FCBDA-50B9-BA47-EFBB-3DFAF59E629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9583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9F86E9F-82B9-53A6-3870-3CA2F6987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:notes">
            <a:extLst>
              <a:ext uri="{FF2B5EF4-FFF2-40B4-BE49-F238E27FC236}">
                <a16:creationId xmlns:a16="http://schemas.microsoft.com/office/drawing/2014/main" id="{47F23ACD-695D-D886-6E6A-06E5562AE6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상태나 행동의 크기가 커져도 계산을 효율적으로 할 수 있도록 </a:t>
            </a:r>
            <a:br>
              <a:rPr lang="en-US" altLang="ko-KR" dirty="0"/>
            </a:br>
            <a:r>
              <a:rPr lang="ko-KR" altLang="en-US" dirty="0"/>
              <a:t>신경망을 이용하여 </a:t>
            </a:r>
            <a:r>
              <a:rPr lang="en-US" altLang="ko-KR" dirty="0"/>
              <a:t>Q</a:t>
            </a:r>
            <a:r>
              <a:rPr lang="ko-KR" altLang="en-US" dirty="0"/>
              <a:t>러닝을 구현하는 법을 배웠습니다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  <p:sp>
        <p:nvSpPr>
          <p:cNvPr id="389" name="Google Shape;389;p3:notes">
            <a:extLst>
              <a:ext uri="{FF2B5EF4-FFF2-40B4-BE49-F238E27FC236}">
                <a16:creationId xmlns:a16="http://schemas.microsoft.com/office/drawing/2014/main" id="{0A285025-B7BF-49DC-8C27-2196F099EFD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3678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이상 마치겠습니다</a:t>
            </a:r>
            <a:r>
              <a:rPr lang="en-US" altLang="ko-KR"/>
              <a:t>. </a:t>
            </a:r>
            <a:r>
              <a:rPr lang="ko-KR" altLang="en-US"/>
              <a:t>감사합니다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399959-E852-8C4A-ADD9-E2A69333765A}" type="slidenum">
              <a:rPr kumimoji="1" lang="ko-KR" altLang="en-US" smtClean="0"/>
              <a:pPr lvl="0">
                <a:defRPr/>
              </a:pPr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6938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389" name="Google Shape;389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3B43E96-D17E-0A40-0703-D1EF08162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:notes">
            <a:extLst>
              <a:ext uri="{FF2B5EF4-FFF2-40B4-BE49-F238E27FC236}">
                <a16:creationId xmlns:a16="http://schemas.microsoft.com/office/drawing/2014/main" id="{478D6BB4-B2D6-8FF1-6A9D-18DF059305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  <p:sp>
        <p:nvSpPr>
          <p:cNvPr id="389" name="Google Shape;389;p3:notes">
            <a:extLst>
              <a:ext uri="{FF2B5EF4-FFF2-40B4-BE49-F238E27FC236}">
                <a16:creationId xmlns:a16="http://schemas.microsoft.com/office/drawing/2014/main" id="{6937DF54-00AA-E0F1-F9F9-691C8389EE0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5904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4AAF79D-3D1F-7E6E-52FD-4144D9D6B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:notes">
            <a:extLst>
              <a:ext uri="{FF2B5EF4-FFF2-40B4-BE49-F238E27FC236}">
                <a16:creationId xmlns:a16="http://schemas.microsoft.com/office/drawing/2014/main" id="{D1ACB533-55AC-05B7-8500-C3F464BBC6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/>
              <a:t>Value function -&gt; state s</a:t>
            </a:r>
            <a:r>
              <a:rPr lang="ko-KR" altLang="en-US" dirty="0"/>
              <a:t>로부터 </a:t>
            </a:r>
            <a:r>
              <a:rPr lang="en-US" altLang="ko-KR" dirty="0"/>
              <a:t>policy \pi </a:t>
            </a:r>
            <a:r>
              <a:rPr lang="ko-KR" altLang="en-US" dirty="0" err="1"/>
              <a:t>를</a:t>
            </a:r>
            <a:r>
              <a:rPr lang="ko-KR" altLang="en-US" dirty="0"/>
              <a:t> 따랐을 때 얻게 될 누적 </a:t>
            </a:r>
            <a:r>
              <a:rPr lang="en-US" altLang="ko-KR" dirty="0"/>
              <a:t>reward </a:t>
            </a:r>
            <a:r>
              <a:rPr lang="ko-KR" altLang="en-US" dirty="0"/>
              <a:t>의 </a:t>
            </a:r>
            <a:r>
              <a:rPr lang="ko-KR" altLang="en-US" dirty="0" err="1"/>
              <a:t>기댓값</a:t>
            </a:r>
            <a:r>
              <a:rPr lang="ko-KR" altLang="en-US" dirty="0"/>
              <a:t> 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state s</a:t>
            </a:r>
            <a:r>
              <a:rPr lang="ko-KR" altLang="en-US" dirty="0"/>
              <a:t>의 </a:t>
            </a:r>
            <a:r>
              <a:rPr lang="en-US" altLang="ko-KR" dirty="0"/>
              <a:t>long-term value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이 상태에서 얼마나 좋은가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 err="1"/>
              <a:t>예를들어</a:t>
            </a:r>
            <a:r>
              <a:rPr lang="en-US" altLang="ko-KR" dirty="0"/>
              <a:t>,</a:t>
            </a:r>
            <a:r>
              <a:rPr lang="ko-KR" altLang="en-US" dirty="0"/>
              <a:t> 교차로 상태라고 가정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이 교차로에서 정책대로 행동하면 전체적으로 얼마나 좋은 결과를 얻을 수 있을까</a:t>
            </a:r>
            <a:r>
              <a:rPr lang="en-US" altLang="ko-KR" dirty="0">
                <a:sym typeface="Wingdings" pitchFamily="2" charset="2"/>
              </a:rPr>
              <a:t>?</a:t>
            </a:r>
            <a:endParaRPr lang="en-US" altLang="ko-KR" dirty="0"/>
          </a:p>
        </p:txBody>
      </p:sp>
      <p:sp>
        <p:nvSpPr>
          <p:cNvPr id="389" name="Google Shape;389;p3:notes">
            <a:extLst>
              <a:ext uri="{FF2B5EF4-FFF2-40B4-BE49-F238E27FC236}">
                <a16:creationId xmlns:a16="http://schemas.microsoft.com/office/drawing/2014/main" id="{FDEA1E5A-4DB3-FBB0-4532-C1543677EB4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3888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62DE509-E671-8125-8FDF-0CCFE89CF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:notes">
            <a:extLst>
              <a:ext uri="{FF2B5EF4-FFF2-40B4-BE49-F238E27FC236}">
                <a16:creationId xmlns:a16="http://schemas.microsoft.com/office/drawing/2014/main" id="{96C3131F-6166-CE80-99C9-E766F4D871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/>
              <a:t>Q value function -&gt; state s</a:t>
            </a:r>
            <a:r>
              <a:rPr lang="ko-KR" altLang="en-US" dirty="0"/>
              <a:t>에서 </a:t>
            </a:r>
            <a:r>
              <a:rPr lang="en-US" altLang="ko-KR" dirty="0"/>
              <a:t>action a</a:t>
            </a:r>
            <a:r>
              <a:rPr lang="ko-KR" altLang="en-US" dirty="0" err="1"/>
              <a:t>를</a:t>
            </a:r>
            <a:r>
              <a:rPr lang="ko-KR" altLang="en-US" dirty="0"/>
              <a:t> 선택하고</a:t>
            </a:r>
            <a:r>
              <a:rPr lang="en-US" altLang="ko-KR" dirty="0"/>
              <a:t>,</a:t>
            </a:r>
            <a:r>
              <a:rPr lang="ko-KR" altLang="en-US" dirty="0"/>
              <a:t> 이후 </a:t>
            </a:r>
            <a:r>
              <a:rPr lang="en-US" altLang="ko-KR" dirty="0"/>
              <a:t>policy pi</a:t>
            </a:r>
            <a:r>
              <a:rPr lang="ko-KR" altLang="en-US" dirty="0" err="1"/>
              <a:t>를</a:t>
            </a:r>
            <a:r>
              <a:rPr lang="ko-KR" altLang="en-US" dirty="0"/>
              <a:t> 따랐을 때 </a:t>
            </a:r>
            <a:r>
              <a:rPr lang="ko-KR" altLang="en-US" dirty="0" err="1"/>
              <a:t>얻게되는</a:t>
            </a:r>
            <a:r>
              <a:rPr lang="ko-KR" altLang="en-US" dirty="0"/>
              <a:t> 누적 </a:t>
            </a:r>
            <a:r>
              <a:rPr lang="en-US" altLang="ko-KR" dirty="0"/>
              <a:t>reward </a:t>
            </a:r>
            <a:r>
              <a:rPr lang="ko-KR" altLang="en-US" dirty="0" err="1"/>
              <a:t>기댓값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(s, a)</a:t>
            </a:r>
            <a:r>
              <a:rPr lang="ko-KR" altLang="en-US" dirty="0"/>
              <a:t> 쌍의 </a:t>
            </a:r>
            <a:r>
              <a:rPr lang="en-US" altLang="ko-KR" dirty="0"/>
              <a:t>long-term value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이 상태에서는 이 행동을 하면 얼마나 좋을까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예를 들어 교차로 상태라고 했을 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이 교차로에서 왼쪽으로 가기로 했을 때 이후 정책대로 하면 얼마나 좋은 결과가 나오는가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389" name="Google Shape;389;p3:notes">
            <a:extLst>
              <a:ext uri="{FF2B5EF4-FFF2-40B4-BE49-F238E27FC236}">
                <a16:creationId xmlns:a16="http://schemas.microsoft.com/office/drawing/2014/main" id="{3C4CBB32-79A9-91C2-2896-86F078E33F4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2831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24B0870-F972-A6B4-3D04-ECF086BC8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:notes">
            <a:extLst>
              <a:ext uri="{FF2B5EF4-FFF2-40B4-BE49-F238E27FC236}">
                <a16:creationId xmlns:a16="http://schemas.microsoft.com/office/drawing/2014/main" id="{2FF03B53-9BA6-58D4-6A3B-C08A3AC717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/>
              <a:t>Q-value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특정 시간 </a:t>
            </a:r>
            <a:r>
              <a:rPr lang="en-US" altLang="ko-KR" dirty="0"/>
              <a:t>t</a:t>
            </a:r>
            <a:r>
              <a:rPr lang="ko-KR" altLang="en-US" dirty="0"/>
              <a:t>에서 </a:t>
            </a:r>
            <a:r>
              <a:rPr lang="en-US" altLang="ko-KR" dirty="0"/>
              <a:t>policy</a:t>
            </a:r>
            <a:r>
              <a:rPr lang="ko-KR" altLang="en-US" dirty="0"/>
              <a:t> 파이를 따라 </a:t>
            </a:r>
            <a:r>
              <a:rPr lang="en-US" altLang="ko-KR" dirty="0"/>
              <a:t>action </a:t>
            </a:r>
            <a:r>
              <a:rPr lang="ko-KR" altLang="en-US" dirty="0"/>
              <a:t>을 할 때</a:t>
            </a:r>
            <a:r>
              <a:rPr lang="en-US" altLang="ko-KR" dirty="0"/>
              <a:t>,</a:t>
            </a:r>
            <a:r>
              <a:rPr lang="ko-KR" altLang="en-US" dirty="0"/>
              <a:t> 모든 전략 별로 목적지까지의 미래 보상들의 총합의 </a:t>
            </a:r>
            <a:r>
              <a:rPr lang="ko-KR" altLang="en-US" dirty="0" err="1"/>
              <a:t>기대값을</a:t>
            </a:r>
            <a:r>
              <a:rPr lang="ko-KR" altLang="en-US" dirty="0"/>
              <a:t> 의미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특정 </a:t>
            </a:r>
            <a:r>
              <a:rPr lang="en-US" altLang="ko-KR" dirty="0"/>
              <a:t>action</a:t>
            </a:r>
            <a:r>
              <a:rPr lang="ko-KR" altLang="en-US" dirty="0"/>
              <a:t>을 취했을 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episode</a:t>
            </a:r>
            <a:r>
              <a:rPr lang="ko-KR" altLang="en-US" dirty="0"/>
              <a:t>가 종료되기까지 </a:t>
            </a:r>
            <a:r>
              <a:rPr lang="en-US" altLang="ko-KR" dirty="0"/>
              <a:t>reward</a:t>
            </a:r>
            <a:r>
              <a:rPr lang="ko-KR" altLang="en-US" dirty="0"/>
              <a:t>의 총합의 </a:t>
            </a:r>
            <a:r>
              <a:rPr lang="ko-KR" altLang="en-US" dirty="0" err="1"/>
              <a:t>예측값을</a:t>
            </a:r>
            <a:r>
              <a:rPr lang="ko-KR" altLang="en-US" dirty="0"/>
              <a:t> 계산함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  <p:sp>
        <p:nvSpPr>
          <p:cNvPr id="389" name="Google Shape;389;p3:notes">
            <a:extLst>
              <a:ext uri="{FF2B5EF4-FFF2-40B4-BE49-F238E27FC236}">
                <a16:creationId xmlns:a16="http://schemas.microsoft.com/office/drawing/2014/main" id="{CE1EFA41-083D-22A7-75E3-45DFCBD0171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5571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E39468D-DFAF-E0D8-94FF-1B05EEA6A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:notes">
            <a:extLst>
              <a:ext uri="{FF2B5EF4-FFF2-40B4-BE49-F238E27FC236}">
                <a16:creationId xmlns:a16="http://schemas.microsoft.com/office/drawing/2014/main" id="{7EEE9E30-7998-CCB4-EC2A-FD4D3AA59E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지금까지는 </a:t>
            </a:r>
            <a:r>
              <a:rPr lang="en-US" altLang="ko-KR" dirty="0"/>
              <a:t>(state, action)</a:t>
            </a:r>
            <a:r>
              <a:rPr lang="ko-KR" altLang="en-US" dirty="0"/>
              <a:t> 각각 쌍에 대해 </a:t>
            </a:r>
            <a:r>
              <a:rPr lang="en-US" altLang="ko-KR" dirty="0"/>
              <a:t>Q</a:t>
            </a:r>
            <a:r>
              <a:rPr lang="ko-KR" altLang="en-US" dirty="0"/>
              <a:t>값을 저장했지만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/>
              <a:t>State</a:t>
            </a:r>
            <a:r>
              <a:rPr lang="ko-KR" altLang="en-US" dirty="0"/>
              <a:t>나</a:t>
            </a:r>
            <a:r>
              <a:rPr lang="en-US" altLang="ko-KR" dirty="0"/>
              <a:t> action</a:t>
            </a:r>
            <a:r>
              <a:rPr lang="ko-KR" altLang="en-US" dirty="0"/>
              <a:t>의 크기가 커지면 계산과 저장이 매우 비효율적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그래서 이번 장에서는 이렇게 테이블로 표현된 </a:t>
            </a:r>
            <a:r>
              <a:rPr lang="en-US" altLang="ko-KR" dirty="0"/>
              <a:t>Q</a:t>
            </a:r>
            <a:r>
              <a:rPr lang="ko-KR" altLang="en-US" dirty="0"/>
              <a:t>함수를 신경망으로 변경해보기로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신경망을 표현하기 위해선 먼저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input</a:t>
            </a:r>
            <a:r>
              <a:rPr lang="ko-KR" altLang="en-US" dirty="0"/>
              <a:t>과 </a:t>
            </a:r>
            <a:r>
              <a:rPr lang="en-US" altLang="ko-KR" dirty="0"/>
              <a:t>output</a:t>
            </a:r>
            <a:r>
              <a:rPr lang="ko-KR" altLang="en-US" dirty="0"/>
              <a:t>을 </a:t>
            </a:r>
            <a:r>
              <a:rPr lang="ko-KR" altLang="en-US" dirty="0" err="1"/>
              <a:t>명시해야하는데</a:t>
            </a:r>
            <a:r>
              <a:rPr lang="ko-KR" altLang="en-US" dirty="0"/>
              <a:t> 오른쪽 그림과 같이 계산비용측면에서 비효율적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/>
              <a:t>Q</a:t>
            </a:r>
            <a:r>
              <a:rPr lang="ko-KR" altLang="en-US" dirty="0"/>
              <a:t>러닝에선 </a:t>
            </a:r>
            <a:r>
              <a:rPr lang="en-US" altLang="ko-KR" dirty="0"/>
              <a:t>max</a:t>
            </a:r>
            <a:r>
              <a:rPr lang="ko-KR" altLang="en-US" dirty="0"/>
              <a:t>값을 </a:t>
            </a:r>
            <a:r>
              <a:rPr lang="ko-KR" altLang="en-US" dirty="0" err="1"/>
              <a:t>구해야하는데</a:t>
            </a:r>
            <a:r>
              <a:rPr lang="ko-KR" altLang="en-US" dirty="0"/>
              <a:t> 상태 </a:t>
            </a:r>
            <a:r>
              <a:rPr lang="en-US" altLang="ko-KR" dirty="0"/>
              <a:t>s</a:t>
            </a:r>
            <a:r>
              <a:rPr lang="ko-KR" altLang="en-US" dirty="0"/>
              <a:t>에서 </a:t>
            </a:r>
            <a:r>
              <a:rPr lang="en-US" altLang="ko-KR" dirty="0"/>
              <a:t>Q</a:t>
            </a:r>
            <a:r>
              <a:rPr lang="ko-KR" altLang="en-US" dirty="0"/>
              <a:t>함수가 최대가 되는 행동을 찾는 계산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이 계산을 수행하려면 첫번째 구조에서는 행동 후보 수만큼 신경망을 </a:t>
            </a:r>
            <a:r>
              <a:rPr lang="en-US" altLang="ko-KR" dirty="0"/>
              <a:t>forward</a:t>
            </a:r>
            <a:r>
              <a:rPr lang="ko-KR" altLang="en-US" dirty="0"/>
              <a:t> 하여 </a:t>
            </a:r>
            <a:r>
              <a:rPr lang="en-US" altLang="ko-KR" dirty="0"/>
              <a:t>Q</a:t>
            </a:r>
            <a:r>
              <a:rPr lang="ko-KR" altLang="en-US" dirty="0"/>
              <a:t>함수를 </a:t>
            </a:r>
            <a:r>
              <a:rPr lang="ko-KR" altLang="en-US" dirty="0" err="1"/>
              <a:t>구해야함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à"/>
              <a:defRPr/>
            </a:pPr>
            <a:r>
              <a:rPr lang="ko-KR" altLang="en-US" dirty="0">
                <a:sym typeface="Wingdings" pitchFamily="2" charset="2"/>
              </a:rPr>
              <a:t>행동 수가 </a:t>
            </a:r>
            <a:r>
              <a:rPr lang="en-US" altLang="ko-KR" dirty="0">
                <a:sym typeface="Wingdings" pitchFamily="2" charset="2"/>
              </a:rPr>
              <a:t>4</a:t>
            </a:r>
            <a:r>
              <a:rPr lang="ko-KR" altLang="en-US" dirty="0">
                <a:sym typeface="Wingdings" pitchFamily="2" charset="2"/>
              </a:rPr>
              <a:t>개면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forward</a:t>
            </a:r>
            <a:r>
              <a:rPr lang="ko-KR" altLang="en-US" dirty="0" err="1">
                <a:sym typeface="Wingdings" pitchFamily="2" charset="2"/>
              </a:rPr>
              <a:t>를</a:t>
            </a:r>
            <a:r>
              <a:rPr lang="ko-KR" altLang="en-US" dirty="0">
                <a:sym typeface="Wingdings" pitchFamily="2" charset="2"/>
              </a:rPr>
              <a:t> 총 </a:t>
            </a:r>
            <a:r>
              <a:rPr lang="en-US" altLang="ko-KR" dirty="0">
                <a:sym typeface="Wingdings" pitchFamily="2" charset="2"/>
              </a:rPr>
              <a:t>4</a:t>
            </a:r>
            <a:r>
              <a:rPr lang="ko-KR" altLang="en-US" dirty="0">
                <a:sym typeface="Wingdings" pitchFamily="2" charset="2"/>
              </a:rPr>
              <a:t>번 수행하여 가능한 행동 각각에 대한 </a:t>
            </a:r>
            <a:r>
              <a:rPr lang="en-US" altLang="ko-KR" dirty="0">
                <a:sym typeface="Wingdings" pitchFamily="2" charset="2"/>
              </a:rPr>
              <a:t>Q</a:t>
            </a:r>
            <a:r>
              <a:rPr lang="ko-KR" altLang="en-US" dirty="0">
                <a:sym typeface="Wingdings" pitchFamily="2" charset="2"/>
              </a:rPr>
              <a:t>함수를 </a:t>
            </a:r>
            <a:r>
              <a:rPr lang="ko-KR" altLang="en-US" dirty="0" err="1">
                <a:sym typeface="Wingdings" pitchFamily="2" charset="2"/>
              </a:rPr>
              <a:t>구해야함</a:t>
            </a:r>
            <a:r>
              <a:rPr lang="ko-KR" altLang="en-US" dirty="0">
                <a:sym typeface="Wingdings" pitchFamily="2" charset="2"/>
              </a:rPr>
              <a:t> </a:t>
            </a:r>
            <a:endParaRPr lang="en-US" altLang="ko-KR" dirty="0">
              <a:sym typeface="Wingdings" pitchFamily="2" charset="2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à"/>
              <a:defRPr/>
            </a:pPr>
            <a:r>
              <a:rPr lang="ko-KR" altLang="en-US" dirty="0">
                <a:sym typeface="Wingdings" pitchFamily="2" charset="2"/>
              </a:rPr>
              <a:t>두번째 구조에서는 모든 행동에 대한 </a:t>
            </a:r>
            <a:r>
              <a:rPr lang="en-US" altLang="ko-KR" dirty="0">
                <a:sym typeface="Wingdings" pitchFamily="2" charset="2"/>
              </a:rPr>
              <a:t>Q</a:t>
            </a:r>
            <a:r>
              <a:rPr lang="ko-KR" altLang="en-US" dirty="0">
                <a:sym typeface="Wingdings" pitchFamily="2" charset="2"/>
              </a:rPr>
              <a:t> 함수를 </a:t>
            </a:r>
            <a:r>
              <a:rPr lang="en-US" altLang="ko-KR" dirty="0">
                <a:sym typeface="Wingdings" pitchFamily="2" charset="2"/>
              </a:rPr>
              <a:t>forward</a:t>
            </a:r>
            <a:r>
              <a:rPr lang="ko-KR" altLang="en-US" dirty="0">
                <a:sym typeface="Wingdings" pitchFamily="2" charset="2"/>
              </a:rPr>
              <a:t> 한번 수행해서 구할 수 있음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  <p:sp>
        <p:nvSpPr>
          <p:cNvPr id="389" name="Google Shape;389;p3:notes">
            <a:extLst>
              <a:ext uri="{FF2B5EF4-FFF2-40B4-BE49-F238E27FC236}">
                <a16:creationId xmlns:a16="http://schemas.microsoft.com/office/drawing/2014/main" id="{BCD10B26-292B-6ABD-8798-C4F31A3070A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4845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16BDF55-5D4B-ABF0-81F1-B7A378400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:notes">
            <a:extLst>
              <a:ext uri="{FF2B5EF4-FFF2-40B4-BE49-F238E27FC236}">
                <a16:creationId xmlns:a16="http://schemas.microsoft.com/office/drawing/2014/main" id="{1B600A6C-AF95-2593-F567-1C543C90C5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먼저 전처리를 위해 </a:t>
            </a:r>
            <a:r>
              <a:rPr lang="en-US" altLang="ko-KR" dirty="0"/>
              <a:t>state</a:t>
            </a:r>
            <a:r>
              <a:rPr lang="ko-KR" altLang="en-US" dirty="0" err="1"/>
              <a:t>를</a:t>
            </a:r>
            <a:r>
              <a:rPr lang="ko-KR" altLang="en-US" dirty="0"/>
              <a:t> 받아 </a:t>
            </a:r>
            <a:r>
              <a:rPr lang="en-US" altLang="ko-KR" dirty="0"/>
              <a:t>one-hot vector</a:t>
            </a:r>
            <a:r>
              <a:rPr lang="ko-KR" altLang="en-US" dirty="0"/>
              <a:t>로 </a:t>
            </a:r>
            <a:r>
              <a:rPr lang="en-US" altLang="ko-KR" dirty="0"/>
              <a:t>return</a:t>
            </a:r>
            <a:r>
              <a:rPr lang="ko-KR" altLang="en-US" dirty="0"/>
              <a:t>해주는 함수입니다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/>
              <a:t>3x4</a:t>
            </a:r>
            <a:r>
              <a:rPr lang="ko-KR" altLang="en-US" dirty="0"/>
              <a:t> 그리드 월드에 대해 보면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각각의 원소를 담을 벡터를 준비하고</a:t>
            </a:r>
            <a:r>
              <a:rPr lang="en-US" altLang="ko-KR" dirty="0"/>
              <a:t>,</a:t>
            </a:r>
            <a:r>
              <a:rPr lang="ko-KR" altLang="en-US" dirty="0"/>
              <a:t> 주어진 </a:t>
            </a:r>
            <a:r>
              <a:rPr lang="en-US" altLang="ko-KR" dirty="0"/>
              <a:t>state</a:t>
            </a:r>
            <a:r>
              <a:rPr lang="ko-KR" altLang="en-US" dirty="0" err="1"/>
              <a:t>에</a:t>
            </a:r>
            <a:r>
              <a:rPr lang="ko-KR" altLang="en-US" dirty="0"/>
              <a:t> 해당하는 원소만 </a:t>
            </a:r>
            <a:r>
              <a:rPr lang="en-US" altLang="ko-KR" dirty="0"/>
              <a:t>1.0</a:t>
            </a:r>
            <a:r>
              <a:rPr lang="ko-KR" altLang="en-US" dirty="0" err="1"/>
              <a:t>으로</a:t>
            </a:r>
            <a:r>
              <a:rPr lang="ko-KR" altLang="en-US" dirty="0"/>
              <a:t> 설정합니다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  <p:sp>
        <p:nvSpPr>
          <p:cNvPr id="389" name="Google Shape;389;p3:notes">
            <a:extLst>
              <a:ext uri="{FF2B5EF4-FFF2-40B4-BE49-F238E27FC236}">
                <a16:creationId xmlns:a16="http://schemas.microsoft.com/office/drawing/2014/main" id="{D5E653B0-2D96-E4E6-5577-8DEAA9BDBBB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0155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AEA7D7DF-7768-126C-6A49-721C1BE52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:notes">
            <a:extLst>
              <a:ext uri="{FF2B5EF4-FFF2-40B4-BE49-F238E27FC236}">
                <a16:creationId xmlns:a16="http://schemas.microsoft.com/office/drawing/2014/main" id="{0D219571-7CF0-C83B-3502-0EFC1FC879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 err="1"/>
              <a:t>DeZero</a:t>
            </a:r>
            <a:r>
              <a:rPr lang="ko-KR" altLang="en-US" dirty="0"/>
              <a:t> </a:t>
            </a:r>
            <a:r>
              <a:rPr lang="en-US" altLang="ko-KR" dirty="0"/>
              <a:t>framework</a:t>
            </a:r>
            <a:r>
              <a:rPr lang="ko-KR" altLang="en-US" dirty="0" err="1"/>
              <a:t>를</a:t>
            </a:r>
            <a:r>
              <a:rPr lang="ko-KR" altLang="en-US" dirty="0"/>
              <a:t> 사용해서 구현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  <p:sp>
        <p:nvSpPr>
          <p:cNvPr id="389" name="Google Shape;389;p3:notes">
            <a:extLst>
              <a:ext uri="{FF2B5EF4-FFF2-40B4-BE49-F238E27FC236}">
                <a16:creationId xmlns:a16="http://schemas.microsoft.com/office/drawing/2014/main" id="{B2A2CCE5-C12A-EC74-F980-5004554B855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6442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D154726-64EB-6448-BDF7-24EF6F65A7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DC025A-CCD8-EC4A-B7AA-9ACD0B6C1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5088"/>
            <a:ext cx="9073414" cy="2231387"/>
          </a:xfrm>
        </p:spPr>
        <p:txBody>
          <a:bodyPr anchor="ctr"/>
          <a:lstStyle>
            <a:lvl1pPr algn="l">
              <a:defRPr sz="6000" b="1">
                <a:solidFill>
                  <a:srgbClr val="00338A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7FFF24-5F04-5F48-AA43-9E9A2CE93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0467"/>
            <a:ext cx="6331889" cy="230935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grpSp>
        <p:nvGrpSpPr>
          <p:cNvPr id="4" name="그룹 3"/>
          <p:cNvGrpSpPr/>
          <p:nvPr userDrawn="1"/>
        </p:nvGrpSpPr>
        <p:grpSpPr>
          <a:xfrm>
            <a:off x="9616237" y="5433659"/>
            <a:ext cx="1872000" cy="1125160"/>
            <a:chOff x="8928608" y="5200152"/>
            <a:chExt cx="2755940" cy="16564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FE32EA8-8AFB-6340-95CC-6ACA8C9A2A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061492" y="5200152"/>
              <a:ext cx="2476984" cy="659986"/>
            </a:xfrm>
            <a:prstGeom prst="rect">
              <a:avLst/>
            </a:prstGeom>
          </p:spPr>
        </p:pic>
        <p:pic>
          <p:nvPicPr>
            <p:cNvPr id="8" name="Picture 2" descr="ver2_sizeup.png"/>
            <p:cNvPicPr>
              <a:picLocks noChangeAspect="1" noChangeArrowheads="1"/>
            </p:cNvPicPr>
            <p:nvPr userDrawn="1"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608" y="5883783"/>
              <a:ext cx="2755940" cy="972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91639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7322576-CAE4-EF44-9048-C1C33C6CFC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0C151E8E-388E-884E-A6B3-357458C68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D87A5BA9-857A-A54A-B021-E8DDEB7CA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E08E76E9-18BD-AE4F-9AAB-AC237CB8C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BCEEAE7C-D0F6-7442-A560-3B1CF79AFC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85390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55BC142-1CCF-BD4B-BFA7-2A8B88378B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CA4FF773-9D4D-2E4D-B079-1F9481AA6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4574342E-5790-8241-AFCE-9C7361882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91448C50-DEB3-1049-8092-0F3EFA97A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263CBEB7-4818-4341-8CDB-7C0F672F07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70645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52813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7222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42B2918-1736-E54B-9E05-1CBC717032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58488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2687F8-4AA1-AF40-90DD-0FD950FF6F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37546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4AA705D-4123-274B-86BC-D83EF5BE5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8" y="5861785"/>
            <a:ext cx="9091077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36013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8DCF79E3-0916-4042-9573-C65E882B8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7724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1869242-1B30-A84B-9AD2-3ED112271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3484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A31EC57-FEAA-B245-8D45-A981197C7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064D7F-4B6B-9B4F-B17C-C79F107D7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29" y="1792709"/>
            <a:ext cx="6794240" cy="1325563"/>
          </a:xfrm>
        </p:spPr>
        <p:txBody>
          <a:bodyPr/>
          <a:lstStyle>
            <a:lvl1pPr algn="ctr">
              <a:defRPr>
                <a:solidFill>
                  <a:srgbClr val="2D4B93"/>
                </a:solidFill>
              </a:defRPr>
            </a:lvl1pPr>
          </a:lstStyle>
          <a:p>
            <a:r>
              <a:rPr kumimoji="1" lang="ko-KR" altLang="en-US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77018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AB7E52C-1D44-BE4F-9ED5-8ED29E30F2DA}"/>
              </a:ext>
            </a:extLst>
          </p:cNvPr>
          <p:cNvSpPr/>
          <p:nvPr userDrawn="1"/>
        </p:nvSpPr>
        <p:spPr>
          <a:xfrm>
            <a:off x="2223247" y="0"/>
            <a:ext cx="9968753" cy="1492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FDB239-7DCD-9D4C-90BB-1B5C76672A21}"/>
              </a:ext>
            </a:extLst>
          </p:cNvPr>
          <p:cNvSpPr/>
          <p:nvPr userDrawn="1"/>
        </p:nvSpPr>
        <p:spPr>
          <a:xfrm>
            <a:off x="0" y="0"/>
            <a:ext cx="3418541" cy="6858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A2FCAD-7D53-4747-B4E0-72E3C06F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11" y="1763486"/>
            <a:ext cx="2940698" cy="3930863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89C33D-C5B5-C046-A4B4-AB0365A5F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4963" y="1763486"/>
            <a:ext cx="7882813" cy="29764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6122A11-6D17-334F-B2D8-A9B4B9B6947B}"/>
              </a:ext>
            </a:extLst>
          </p:cNvPr>
          <p:cNvSpPr txBox="1">
            <a:spLocks/>
          </p:cNvSpPr>
          <p:nvPr userDrawn="1"/>
        </p:nvSpPr>
        <p:spPr>
          <a:xfrm>
            <a:off x="231711" y="847747"/>
            <a:ext cx="2940698" cy="645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2D4B9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kumimoji="1" lang="en-US" altLang="ko-KR" sz="4000">
                <a:solidFill>
                  <a:schemeClr val="bg1"/>
                </a:solidFill>
              </a:rPr>
              <a:t>CONTENTS</a:t>
            </a:r>
            <a:endParaRPr kumimoji="1" lang="ko-KR" alt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16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/>
          <p:nvPr/>
        </p:nvSpPr>
        <p:spPr>
          <a:xfrm>
            <a:off x="0" y="0"/>
            <a:ext cx="1219200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4;p32"/>
          <p:cNvSpPr/>
          <p:nvPr/>
        </p:nvSpPr>
        <p:spPr>
          <a:xfrm>
            <a:off x="336000" y="252000"/>
            <a:ext cx="11520000" cy="792000"/>
          </a:xfrm>
          <a:prstGeom prst="rect">
            <a:avLst/>
          </a:prstGeom>
          <a:solidFill>
            <a:srgbClr val="00338A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5;p32"/>
          <p:cNvSpPr/>
          <p:nvPr/>
        </p:nvSpPr>
        <p:spPr>
          <a:xfrm>
            <a:off x="336000" y="6504316"/>
            <a:ext cx="10076539" cy="251663"/>
          </a:xfrm>
          <a:prstGeom prst="rect">
            <a:avLst/>
          </a:prstGeom>
          <a:solidFill>
            <a:srgbClr val="00338A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6;p32"/>
          <p:cNvSpPr txBox="1">
            <a:spLocks noGrp="1"/>
          </p:cNvSpPr>
          <p:nvPr>
            <p:ph type="ftr" idx="11"/>
          </p:nvPr>
        </p:nvSpPr>
        <p:spPr>
          <a:xfrm>
            <a:off x="595223" y="6504316"/>
            <a:ext cx="7953553" cy="25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sldNum" idx="12"/>
          </p:nvPr>
        </p:nvSpPr>
        <p:spPr>
          <a:xfrm>
            <a:off x="8610600" y="6504316"/>
            <a:ext cx="1801939" cy="25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8" name="Google Shape;2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540" y="6451235"/>
            <a:ext cx="766746" cy="370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2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72140" y="6451235"/>
            <a:ext cx="1019860" cy="37025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2"/>
          <p:cNvSpPr txBox="1">
            <a:spLocks noGrp="1"/>
          </p:cNvSpPr>
          <p:nvPr>
            <p:ph type="title"/>
          </p:nvPr>
        </p:nvSpPr>
        <p:spPr>
          <a:xfrm>
            <a:off x="950487" y="317026"/>
            <a:ext cx="9462052" cy="6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2"/>
          <p:cNvSpPr txBox="1"/>
          <p:nvPr/>
        </p:nvSpPr>
        <p:spPr>
          <a:xfrm>
            <a:off x="802433" y="1194317"/>
            <a:ext cx="10683551" cy="5187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32;p32"/>
          <p:cNvSpPr txBox="1">
            <a:spLocks noGrp="1"/>
          </p:cNvSpPr>
          <p:nvPr>
            <p:ph type="body" idx="1"/>
          </p:nvPr>
        </p:nvSpPr>
        <p:spPr>
          <a:xfrm>
            <a:off x="802432" y="1192730"/>
            <a:ext cx="10587135" cy="515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2"/>
          <p:cNvSpPr txBox="1"/>
          <p:nvPr/>
        </p:nvSpPr>
        <p:spPr>
          <a:xfrm>
            <a:off x="962108" y="738657"/>
            <a:ext cx="10312800" cy="43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endParaRPr sz="2000" b="0" i="0" u="none" strike="noStrike" cap="none">
              <a:solidFill>
                <a:srgbClr val="B3C6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8134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BA61F-EF17-43AF-B489-0258B16B5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17FA4F-1F8F-4E9A-9A4B-06A6392860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28B860-5468-4456-B563-57C0F25F7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4843-FCB0-4D4C-8793-DA877064D71E}" type="datetimeFigureOut">
              <a:rPr lang="ko-KR" altLang="en-US" smtClean="0"/>
              <a:pPr/>
              <a:t>2025-05-25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F74E2E-F16E-49DB-BFFD-89DA5B0BF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DC2A6E-04DD-4220-895A-856DD0DF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27193-15CC-44E8-9F8D-192F050736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761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A4F00-82E7-4D09-AB57-32B35A281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C4909A-24B5-4A72-99FB-0D328CA0D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88D118-D36C-4018-BF86-4A6F90B98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4843-FCB0-4D4C-8793-DA877064D71E}" type="datetimeFigureOut">
              <a:rPr lang="ko-KR" altLang="en-US" smtClean="0"/>
              <a:pPr/>
              <a:t>2025-05-25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CBAA57-81C0-4BE2-9600-50DBFC62D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B59D33-3B8C-4367-82C0-7BF46A234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27193-15CC-44E8-9F8D-192F050736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4075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4E268-282C-4D3D-AC44-1E845E53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AA9C18-60DE-4FF1-A309-32BE0A230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B5254C-7243-416E-84D4-1F99E34F5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4843-FCB0-4D4C-8793-DA877064D71E}" type="datetimeFigureOut">
              <a:rPr lang="ko-KR" altLang="en-US" smtClean="0"/>
              <a:pPr/>
              <a:t>2025-05-25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1531E7-C299-42D7-AD2F-8B73383B7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953B4A-9FF1-40A6-84F0-E224D35B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27193-15CC-44E8-9F8D-192F050736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8546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640B5A-2094-49C8-AA6D-858C2261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4647A0-AE3E-4767-B181-D84F44CFA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109CEE-7444-4452-A47F-9BD7716AB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208073-1267-4785-9AB5-DCF75128A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4843-FCB0-4D4C-8793-DA877064D71E}" type="datetimeFigureOut">
              <a:rPr lang="ko-KR" altLang="en-US" smtClean="0"/>
              <a:pPr/>
              <a:t>2025-05-25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2E8B2C-FD05-450C-98AE-BA60E0B53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4614C5-0F2D-4B14-B263-8982D76A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27193-15CC-44E8-9F8D-192F050736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7430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156AAC-6522-448F-BD24-B3AC4302C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A032F3-D7AD-48A4-9505-D99B3431D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1788F4-9513-4C91-A804-573EBB074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D7F410-1004-4481-8FAE-191CA761F4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64677D-0A71-4985-A26B-9C9CD8AC1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D13F9C-F4B8-4DA0-8A32-A4071AB9E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4843-FCB0-4D4C-8793-DA877064D71E}" type="datetimeFigureOut">
              <a:rPr lang="ko-KR" altLang="en-US" smtClean="0"/>
              <a:pPr/>
              <a:t>2025-05-25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1AF89E-BED2-4B85-B29A-C2C18C0DD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64DCF0-F6CC-402E-8C09-8DE923838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27193-15CC-44E8-9F8D-192F050736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8275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7AF29-7C8C-4A9D-8A31-CC85731D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95E0EC-4FE8-48C8-BF4F-A15D8839D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4843-FCB0-4D4C-8793-DA877064D71E}" type="datetimeFigureOut">
              <a:rPr lang="ko-KR" altLang="en-US" smtClean="0"/>
              <a:pPr/>
              <a:t>2025-05-25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BA1D2A-27AA-493B-8572-308ED9DD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1D774B-B428-4AE6-BFF1-CBB1A4F4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27193-15CC-44E8-9F8D-192F050736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2374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466246-DF0B-4358-860B-CD89511BC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4843-FCB0-4D4C-8793-DA877064D71E}" type="datetimeFigureOut">
              <a:rPr lang="ko-KR" altLang="en-US" smtClean="0"/>
              <a:pPr/>
              <a:t>2025-05-25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958E9C-6530-4EDE-A80F-23072F115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015871-071D-4788-B51F-FAEC0230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27193-15CC-44E8-9F8D-192F050736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455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407EC-0F9A-469D-9E16-68D60ADA2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5305B-0EE3-4765-85AA-AF9BE2244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312795-88C2-432F-9C61-30F29E440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5607EF-5B00-4E9D-9F51-A46F3693F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4843-FCB0-4D4C-8793-DA877064D71E}" type="datetimeFigureOut">
              <a:rPr lang="ko-KR" altLang="en-US" smtClean="0"/>
              <a:pPr/>
              <a:t>2025-05-25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4B2FCF-682F-4E97-9604-FCFC2F4B9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969A40-FCFC-481D-9ADD-223AB1E8D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27193-15CC-44E8-9F8D-192F050736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3405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D0083-F319-43F7-9A50-4205FAEF3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824340-B636-487A-A8FE-F504682444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3DF7DC-7C16-4DEC-A52A-CAF7B000B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F3F432-958C-43DE-9560-AB849973C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4843-FCB0-4D4C-8793-DA877064D71E}" type="datetimeFigureOut">
              <a:rPr lang="ko-KR" altLang="en-US" smtClean="0"/>
              <a:pPr/>
              <a:t>2025-05-25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74472E-E392-418C-AF7B-BE5BC7EA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78F1C1-9E6E-4D03-89A6-716D6148E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27193-15CC-44E8-9F8D-192F050736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0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E685F8-6ED9-1046-A451-B593D808F9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33A333-4747-7048-8B52-9F23FF902B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03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9814E-0C9D-4EA9-A741-FFE46A8AD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4590B6-819C-4160-AF98-4A90BD515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A5C93F-A463-4683-A2D4-8519FB1E5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4843-FCB0-4D4C-8793-DA877064D71E}" type="datetimeFigureOut">
              <a:rPr lang="ko-KR" altLang="en-US" smtClean="0"/>
              <a:pPr/>
              <a:t>2025-05-25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7D37D-2487-4A7B-A0DC-2BC329D1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75AAA-8E85-4349-8A69-F8E69F7CB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27193-15CC-44E8-9F8D-192F050736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6164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E83B75-EE44-40C5-AD96-9D98C23F7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FEE136-0E84-402E-B1AD-0F4EE0014E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585FCA-0AF9-45A2-BCA7-B90E0A1B1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4843-FCB0-4D4C-8793-DA877064D71E}" type="datetimeFigureOut">
              <a:rPr lang="ko-KR" altLang="en-US" smtClean="0"/>
              <a:pPr/>
              <a:t>2025-05-25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726C90-A7C9-4D11-91FA-510705E71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C52F6-6A8E-4662-83C7-913048C2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27193-15CC-44E8-9F8D-192F050736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3771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AF6FD7-9B61-8747-A096-602F33FF17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DC025A-CCD8-EC4A-B7AA-9ACD0B6C1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5088"/>
            <a:ext cx="9073414" cy="2231387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7FFF24-5F04-5F48-AA43-9E9A2CE93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0467"/>
            <a:ext cx="6331889" cy="230935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249C9C-9668-4E4E-9FAC-072C628778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9103359" y="5065145"/>
            <a:ext cx="2513496" cy="66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054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ED51A46-4F20-334C-AE3E-C3BA2F8D2C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A2FCAD-7D53-4747-B4E0-72E3C06F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76" y="1101373"/>
            <a:ext cx="5515946" cy="1315256"/>
          </a:xfrm>
        </p:spPr>
        <p:txBody>
          <a:bodyPr anchor="t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89C33D-C5B5-C046-A4B4-AB0365A5F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037" y="2491273"/>
            <a:ext cx="5421085" cy="315374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21FDC-964B-6046-B4C2-6347209E4717}"/>
              </a:ext>
            </a:extLst>
          </p:cNvPr>
          <p:cNvSpPr txBox="1"/>
          <p:nvPr userDrawn="1"/>
        </p:nvSpPr>
        <p:spPr>
          <a:xfrm>
            <a:off x="653143" y="37042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C9C4E19-095F-2844-BBE0-16674D0212C1}"/>
              </a:ext>
            </a:extLst>
          </p:cNvPr>
          <p:cNvSpPr txBox="1">
            <a:spLocks/>
          </p:cNvSpPr>
          <p:nvPr userDrawn="1"/>
        </p:nvSpPr>
        <p:spPr>
          <a:xfrm>
            <a:off x="8968273" y="1113850"/>
            <a:ext cx="2940698" cy="645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2D4B9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kumimoji="1" lang="en-US" altLang="ko-KR" sz="4000">
                <a:solidFill>
                  <a:schemeClr val="bg1"/>
                </a:solidFill>
              </a:rPr>
              <a:t>CONTENTS</a:t>
            </a:r>
            <a:endParaRPr kumimoji="1" lang="ko-KR" alt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5017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E685F8-6ED9-1046-A451-B593D808F9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51F877-2A9C-4942-9D58-DD181C344A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6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7430325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E9249AE-5EEF-1A4D-B831-8990CCC52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450106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8085EA2-9714-F447-B1D0-31B160B66F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1E7D9EA-11C5-FF4E-B9C8-0ABD9506C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68D82A8-4E18-1943-9B1C-1C330E6AC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C2894C-F139-DA4C-8626-6CDCF8D41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41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4C833C-2733-274E-82B6-1DC7FBFE7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EFEEEBA-FDC4-FA4C-964C-63984D824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D41D0EC4-3EED-E34D-85AC-D9ED23A5C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982418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E9249AE-5EEF-1A4D-B831-8990CCC52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BC9F328-C9C3-BC40-B5D8-8A1A059B6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61261A75-507E-9B4C-A3B1-D036CD3C6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39622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7322576-CAE4-EF44-9048-C1C33C6CFC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318521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159B87-ADAA-0745-8E74-DED8A2AA78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2CE06A-804F-D640-A023-C2786F6D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1F391B-50A7-F646-AF1D-A52447B7C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359681-0EF7-A242-AE4A-5B1A1D038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7565EB-30C4-304E-978E-B59A21338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C6F567B-160A-2B4B-BC8C-9DD9121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8DEBE4-5563-8347-95D5-AE0C498594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495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4C833C-2733-274E-82B6-1DC7FBFE7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64CAEBA-B6C6-2346-8839-1727C9DA1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FFFC6271-D8CA-254B-9148-9023F5416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C20EC026-6CC2-784E-9A0A-4579B918BA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4EAD150C-C884-8D4C-AE70-053C9E73C7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132516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E9249AE-5EEF-1A4D-B831-8990CCC52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8C697CB0-F81C-024A-90AE-1FECE74D5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EDE25AE8-2150-A44E-8E7B-D78DD4409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DB378263-CF09-0840-A13D-09CBD3D29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6A8A4722-3C75-C64B-A32D-6FC5F498CA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925081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44761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682411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42B2918-1736-E54B-9E05-1CBC717032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154895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2687F8-4AA1-AF40-90DD-0FD950FF6F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636345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4AA705D-4123-274B-86BC-D83EF5BE5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8" y="5861785"/>
            <a:ext cx="9091077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300973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8DCF79E3-0916-4042-9573-C65E882B8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04076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1869242-1B30-A84B-9AD2-3ED112271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1348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55BC142-1CCF-BD4B-BFA7-2A8B88378B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6235269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810901-9339-BB49-94F2-5586B4344B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064D7F-4B6B-9B4F-B17C-C79F107D7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88094" y="1634089"/>
            <a:ext cx="679424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2008648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A31EC57-FEAA-B245-8D45-A981197C7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064D7F-4B6B-9B4F-B17C-C79F107D7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29" y="1792709"/>
            <a:ext cx="6794240" cy="1325563"/>
          </a:xfrm>
        </p:spPr>
        <p:txBody>
          <a:bodyPr/>
          <a:lstStyle>
            <a:lvl1pPr algn="ctr">
              <a:defRPr>
                <a:solidFill>
                  <a:srgbClr val="2D4B93"/>
                </a:solidFill>
              </a:defRPr>
            </a:lvl1pPr>
          </a:lstStyle>
          <a:p>
            <a:r>
              <a:rPr kumimoji="1" lang="ko-KR" altLang="en-US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510771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14E504A-C39B-F748-B0E9-BFD7A30559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DC025A-CCD8-EC4A-B7AA-9ACD0B6C1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92" y="1844703"/>
            <a:ext cx="9144000" cy="166526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7FFF24-5F04-5F48-AA43-9E9A2CE93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892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B553EB-89C0-8F45-8011-6CCF7DE55C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497265" y="5992282"/>
            <a:ext cx="1560135" cy="41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777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644B8B-1025-7C49-8356-461EB94A2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A2FCAD-7D53-4747-B4E0-72E3C06F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11" y="1763486"/>
            <a:ext cx="2940698" cy="3930863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89C33D-C5B5-C046-A4B4-AB0365A5F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4963" y="1763486"/>
            <a:ext cx="7882813" cy="29764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6122A11-6D17-334F-B2D8-A9B4B9B6947B}"/>
              </a:ext>
            </a:extLst>
          </p:cNvPr>
          <p:cNvSpPr txBox="1">
            <a:spLocks/>
          </p:cNvSpPr>
          <p:nvPr userDrawn="1"/>
        </p:nvSpPr>
        <p:spPr>
          <a:xfrm>
            <a:off x="231711" y="847747"/>
            <a:ext cx="2940698" cy="645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2D4B9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kumimoji="1" lang="en-US" altLang="ko-KR" sz="4000">
                <a:solidFill>
                  <a:schemeClr val="bg1"/>
                </a:solidFill>
              </a:rPr>
              <a:t>CONTENTS</a:t>
            </a:r>
            <a:endParaRPr kumimoji="1" lang="ko-KR" alt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6138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8AF81D-AA3D-8048-8026-5113B811D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FE8479-29D7-4B4B-B405-98E3EF39B2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789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01250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953A31-E0DF-C846-9AF4-D5481816FE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73084851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D9BA4F-0BFF-514D-A5E9-305B12042A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10515600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1E7D9EA-11C5-FF4E-B9C8-0ABD9506C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68D82A8-4E18-1943-9B1C-1C330E6AC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D3B29C-434A-8C4D-9E8E-40995611D6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012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10515600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1E7D9EA-11C5-FF4E-B9C8-0ABD9506C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68D82A8-4E18-1943-9B1C-1C330E6AC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175675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6192DA4-B58B-A242-A011-B1E9BEB9E3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946205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2E4332F-153A-0449-B5BE-6ADE9647C9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3EF61533-5666-4849-B655-CD92FC01D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761082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8085EA2-9714-F447-B1D0-31B160B66F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1E7D9EA-11C5-FF4E-B9C8-0ABD9506C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68D82A8-4E18-1943-9B1C-1C330E6AC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271A24-4BD6-7245-B8F9-9C99416C4F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441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4D70807-A4C6-454D-8A0C-231DFF74EE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2CE06A-804F-D640-A023-C2786F6D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1F391B-50A7-F646-AF1D-A52447B7C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359681-0EF7-A242-AE4A-5B1A1D038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7565EB-30C4-304E-978E-B59A21338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C6F567B-160A-2B4B-BC8C-9DD9121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9271"/>
            <a:ext cx="958437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A085FC-24D0-A44F-AA38-829B77E54E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422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2CE06A-804F-D640-A023-C2786F6D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1F391B-50A7-F646-AF1D-A52447B7C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359681-0EF7-A242-AE4A-5B1A1D038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7565EB-30C4-304E-978E-B59A21338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C6F567B-160A-2B4B-BC8C-9DD9121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9271"/>
            <a:ext cx="958437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054164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0E384E-9AC9-A74A-8188-6D8DD40C0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9271"/>
            <a:ext cx="958437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5873295A-58C0-4246-8E6D-07DC1DFD8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366E36EA-6DF0-644C-9C47-E9841EC8B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2A061FB0-22BC-004F-9EC7-D044FE5937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2FDCD5FD-C468-2E45-82F9-F42F3F4810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148519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492915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391614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42B2918-1736-E54B-9E05-1CBC717032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010512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2687F8-4AA1-AF40-90DD-0FD950FF6F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04414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4AA705D-4123-274B-86BC-D83EF5BE5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8" y="5861785"/>
            <a:ext cx="9091077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6715050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8DCF79E3-0916-4042-9573-C65E882B8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96395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1869242-1B30-A84B-9AD2-3ED112271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7601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1E7D9EA-11C5-FF4E-B9C8-0ABD9506C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68D82A8-4E18-1943-9B1C-1C330E6AC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850313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97D636-D2DD-D045-BA1C-1E1C13C42C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5812A1-7DFE-3840-9AB7-29D717C780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497265" y="5992282"/>
            <a:ext cx="1560135" cy="4156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064D7F-4B6B-9B4F-B17C-C79F107D7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156" y="1634089"/>
            <a:ext cx="679424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05869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55BC142-1CCF-BD4B-BFA7-2A8B88378B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EB9C124-11FD-2443-B432-C0BDA0A96C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4A695ADA-97B1-C34F-970F-4F1272F24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312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159B87-ADAA-0745-8E74-DED8A2AA78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2CE06A-804F-D640-A023-C2786F6D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1F391B-50A7-F646-AF1D-A52447B7C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359681-0EF7-A242-AE4A-5B1A1D038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7565EB-30C4-304E-978E-B59A21338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C6F567B-160A-2B4B-BC8C-9DD9121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8414BD-6821-3C47-B269-2153F36331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87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image" Target="../media/image16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22.jpe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3EDD012-79BD-F048-9E7B-29D43EB8CCFA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5524F7-B1B1-3441-9D29-CC54EBBE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0AE3B2-7BFD-B546-9B74-267EDB1B7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9579" y="1288111"/>
            <a:ext cx="10312842" cy="486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pic>
        <p:nvPicPr>
          <p:cNvPr id="7" name="Picture 2" descr="ver2_sizeup.png"/>
          <p:cNvPicPr>
            <a:picLocks noChangeAspect="1" noChangeArrowheads="1"/>
          </p:cNvPicPr>
          <p:nvPr userDrawn="1"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176" y="6410824"/>
            <a:ext cx="1266824" cy="44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094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9" r:id="rId2"/>
    <p:sldLayoutId id="2147483716" r:id="rId3"/>
    <p:sldLayoutId id="2147483797" r:id="rId4"/>
    <p:sldLayoutId id="2147483717" r:id="rId5"/>
    <p:sldLayoutId id="2147483720" r:id="rId6"/>
    <p:sldLayoutId id="2147483798" r:id="rId7"/>
    <p:sldLayoutId id="2147483725" r:id="rId8"/>
    <p:sldLayoutId id="2147483728" r:id="rId9"/>
    <p:sldLayoutId id="2147483732" r:id="rId10"/>
    <p:sldLayoutId id="2147483733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4" r:id="rId19"/>
    <p:sldLayoutId id="2147483821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C9206B-2798-4DAB-9ABB-7C19F8DB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BB43EA-8B31-4203-84A5-D0C34A82F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4689AC-33D4-4946-B07E-7C4A714ED8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4843-FCB0-4D4C-8793-DA877064D71E}" type="datetimeFigureOut">
              <a:rPr lang="ko-KR" altLang="en-US" smtClean="0"/>
              <a:pPr/>
              <a:t>2025-05-25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A7525C-C360-4FB3-9755-1088C059FB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E702DD-982C-4E7A-97DE-D90198377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27193-15CC-44E8-9F8D-192F050736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515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C7C8325-5632-3E47-8130-F085F37F12A5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5524F7-B1B1-3441-9D29-CC54EBBE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0AE3B2-7BFD-B546-9B74-267EDB1B7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9579" y="1288111"/>
            <a:ext cx="10312842" cy="486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6509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805" r:id="rId3"/>
    <p:sldLayoutId id="2147483765" r:id="rId4"/>
    <p:sldLayoutId id="2147483766" r:id="rId5"/>
    <p:sldLayoutId id="2147483806" r:id="rId6"/>
    <p:sldLayoutId id="2147483767" r:id="rId7"/>
    <p:sldLayoutId id="2147483768" r:id="rId8"/>
    <p:sldLayoutId id="2147483807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565685-9C21-4B43-B667-C462014F06EB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5524F7-B1B1-3441-9D29-CC54EBBE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0AE3B2-7BFD-B546-9B74-267EDB1B7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9579" y="1288111"/>
            <a:ext cx="10312842" cy="486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75937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99" r:id="rId4"/>
    <p:sldLayoutId id="2147483749" r:id="rId5"/>
    <p:sldLayoutId id="2147483750" r:id="rId6"/>
    <p:sldLayoutId id="2147483800" r:id="rId7"/>
    <p:sldLayoutId id="2147483751" r:id="rId8"/>
    <p:sldLayoutId id="2147483752" r:id="rId9"/>
    <p:sldLayoutId id="2147483801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en-US" altLang="ko-KR" sz="4800" dirty="0"/>
              <a:t>Chapter 07</a:t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939774"/>
            <a:ext cx="6331889" cy="1004978"/>
          </a:xfrm>
        </p:spPr>
        <p:txBody>
          <a:bodyPr>
            <a:normAutofit fontScale="77500" lnSpcReduction="20000"/>
          </a:bodyPr>
          <a:lstStyle/>
          <a:p>
            <a:pPr lvl="0">
              <a:lnSpc>
                <a:spcPct val="150000"/>
              </a:lnSpc>
              <a:defRPr/>
            </a:pPr>
            <a:r>
              <a:rPr kumimoji="1" lang="en-US" altLang="ko-KR" dirty="0"/>
              <a:t>2025. 05. 14</a:t>
            </a:r>
          </a:p>
          <a:p>
            <a:pPr lvl="0">
              <a:lnSpc>
                <a:spcPct val="150000"/>
              </a:lnSpc>
              <a:defRPr/>
            </a:pPr>
            <a:r>
              <a:rPr kumimoji="1" lang="ko-KR" altLang="en-US" dirty="0"/>
              <a:t>설정아</a:t>
            </a:r>
          </a:p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B259A4D1-EE9B-8563-1B67-308C39FDE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2269EDE-44BA-F887-6E44-A9A9E6BF29DD}"/>
              </a:ext>
            </a:extLst>
          </p:cNvPr>
          <p:cNvSpPr txBox="1">
            <a:spLocks/>
          </p:cNvSpPr>
          <p:nvPr/>
        </p:nvSpPr>
        <p:spPr>
          <a:xfrm>
            <a:off x="297255" y="1172929"/>
            <a:ext cx="11894745" cy="51374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</a:pPr>
            <a:r>
              <a:rPr lang="en-US" altLang="ko-KR" sz="1600" b="1" dirty="0" err="1">
                <a:latin typeface="+mn-ea"/>
              </a:rPr>
              <a:t>QLearningAgent</a:t>
            </a:r>
            <a:r>
              <a:rPr lang="en-US" altLang="ko-KR" sz="1600" b="1" dirty="0">
                <a:latin typeface="+mn-ea"/>
              </a:rPr>
              <a:t>()</a:t>
            </a:r>
          </a:p>
          <a:p>
            <a:pPr marL="571500" lvl="3" indent="0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  <a:buNone/>
            </a:pPr>
            <a:endParaRPr lang="en-US" altLang="ko-KR" sz="1400" b="1" dirty="0">
              <a:latin typeface="+mn-ea"/>
            </a:endParaRPr>
          </a:p>
        </p:txBody>
      </p:sp>
      <p:sp>
        <p:nvSpPr>
          <p:cNvPr id="391" name="Google Shape;391;p3">
            <a:extLst>
              <a:ext uri="{FF2B5EF4-FFF2-40B4-BE49-F238E27FC236}">
                <a16:creationId xmlns:a16="http://schemas.microsoft.com/office/drawing/2014/main" id="{AB438773-73DA-2D72-52BA-93B1CDCE2B8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17038" y="6504315"/>
            <a:ext cx="9895501" cy="25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" altLang="ko-KR" sz="700" dirty="0">
              <a:solidFill>
                <a:schemeClr val="bg1"/>
              </a:solidFill>
            </a:endParaRPr>
          </a:p>
        </p:txBody>
      </p:sp>
      <p:sp>
        <p:nvSpPr>
          <p:cNvPr id="392" name="Google Shape;392;p3">
            <a:extLst>
              <a:ext uri="{FF2B5EF4-FFF2-40B4-BE49-F238E27FC236}">
                <a16:creationId xmlns:a16="http://schemas.microsoft.com/office/drawing/2014/main" id="{527325CE-CE77-57F9-25D3-7BCFE86E1C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504316"/>
            <a:ext cx="1801939" cy="25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sp>
        <p:nvSpPr>
          <p:cNvPr id="393" name="Google Shape;393;p3">
            <a:extLst>
              <a:ext uri="{FF2B5EF4-FFF2-40B4-BE49-F238E27FC236}">
                <a16:creationId xmlns:a16="http://schemas.microsoft.com/office/drawing/2014/main" id="{D87BD366-9878-AA9F-BB14-DF4AFB810E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38" y="317026"/>
            <a:ext cx="9462052" cy="6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ct val="100000"/>
            </a:pPr>
            <a:r>
              <a:rPr lang="en-US" altLang="ko-KR" sz="4000" dirty="0">
                <a:latin typeface="+mj-ea"/>
                <a:ea typeface="+mj-ea"/>
              </a:rPr>
              <a:t>3. Q-Learning &amp; Neural Network</a:t>
            </a:r>
            <a:endParaRPr sz="4000" dirty="0">
              <a:latin typeface="+mj-ea"/>
              <a:ea typeface="+mj-ea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764CA42A-6BBF-4A27-FC75-611DD89997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7FA7A6-913A-FDF9-ABBD-A5DB415A72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0343" y="2671869"/>
            <a:ext cx="5622574" cy="35606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D0B9DB3-FF32-98C1-D04F-0B0020BE6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55" y="1970143"/>
            <a:ext cx="8608747" cy="60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72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C89436A3-3523-B1EF-6EEE-B42570046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6A5F403-53CE-0E38-51E7-D93D4917A342}"/>
              </a:ext>
            </a:extLst>
          </p:cNvPr>
          <p:cNvSpPr txBox="1">
            <a:spLocks/>
          </p:cNvSpPr>
          <p:nvPr/>
        </p:nvSpPr>
        <p:spPr>
          <a:xfrm>
            <a:off x="297255" y="1172929"/>
            <a:ext cx="11894745" cy="51374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</a:pPr>
            <a:r>
              <a:rPr lang="en-US" altLang="ko-KR" sz="1600" b="1" dirty="0" err="1">
                <a:latin typeface="+mn-ea"/>
              </a:rPr>
              <a:t>QLearningAgent</a:t>
            </a:r>
            <a:r>
              <a:rPr lang="en-US" altLang="ko-KR" sz="1600" b="1" dirty="0">
                <a:latin typeface="+mn-ea"/>
              </a:rPr>
              <a:t>()</a:t>
            </a:r>
          </a:p>
          <a:p>
            <a:pPr marL="571500" lvl="3" indent="0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  <a:buNone/>
            </a:pPr>
            <a:endParaRPr lang="en-US" altLang="ko-KR" sz="1400" b="1" dirty="0">
              <a:latin typeface="+mn-ea"/>
            </a:endParaRPr>
          </a:p>
        </p:txBody>
      </p:sp>
      <p:sp>
        <p:nvSpPr>
          <p:cNvPr id="391" name="Google Shape;391;p3">
            <a:extLst>
              <a:ext uri="{FF2B5EF4-FFF2-40B4-BE49-F238E27FC236}">
                <a16:creationId xmlns:a16="http://schemas.microsoft.com/office/drawing/2014/main" id="{07CDA914-DA31-3AFC-2C4A-7A75B3D14F4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17038" y="6504315"/>
            <a:ext cx="9895501" cy="25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" altLang="ko-KR" sz="700" dirty="0">
              <a:solidFill>
                <a:schemeClr val="bg1"/>
              </a:solidFill>
            </a:endParaRPr>
          </a:p>
        </p:txBody>
      </p:sp>
      <p:sp>
        <p:nvSpPr>
          <p:cNvPr id="392" name="Google Shape;392;p3">
            <a:extLst>
              <a:ext uri="{FF2B5EF4-FFF2-40B4-BE49-F238E27FC236}">
                <a16:creationId xmlns:a16="http://schemas.microsoft.com/office/drawing/2014/main" id="{BB206ED7-D8A2-7E89-5196-2F117C3909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504316"/>
            <a:ext cx="1801939" cy="25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sp>
        <p:nvSpPr>
          <p:cNvPr id="393" name="Google Shape;393;p3">
            <a:extLst>
              <a:ext uri="{FF2B5EF4-FFF2-40B4-BE49-F238E27FC236}">
                <a16:creationId xmlns:a16="http://schemas.microsoft.com/office/drawing/2014/main" id="{A1F035DA-F629-9B6C-3029-3969A3891C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38" y="317026"/>
            <a:ext cx="9462052" cy="6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ct val="100000"/>
            </a:pPr>
            <a:r>
              <a:rPr lang="en-US" altLang="ko-KR" sz="4000" dirty="0">
                <a:latin typeface="+mj-ea"/>
                <a:ea typeface="+mj-ea"/>
              </a:rPr>
              <a:t>3. Q-Learning &amp; Neural Network</a:t>
            </a:r>
            <a:endParaRPr sz="4000" dirty="0">
              <a:latin typeface="+mj-ea"/>
              <a:ea typeface="+mj-ea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6E125F8-A203-B1A8-381C-31557A8C79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73AA56-10CE-FB9A-08AF-C6CB423B15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3663" y="2574891"/>
            <a:ext cx="4540964" cy="38324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27710E0-7528-A5FC-4DDE-5324D599C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55" y="1970143"/>
            <a:ext cx="8608747" cy="60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10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8706D2C0-6BCC-14F8-6B2C-04AE56781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CC986D9-6BEE-D3A2-6F77-99D096B435FE}"/>
              </a:ext>
            </a:extLst>
          </p:cNvPr>
          <p:cNvSpPr txBox="1">
            <a:spLocks/>
          </p:cNvSpPr>
          <p:nvPr/>
        </p:nvSpPr>
        <p:spPr>
          <a:xfrm>
            <a:off x="297255" y="1172929"/>
            <a:ext cx="11894745" cy="51374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</a:pPr>
            <a:r>
              <a:rPr lang="en-US" altLang="ko-KR" sz="1600" b="1" dirty="0">
                <a:latin typeface="+mn-ea"/>
              </a:rPr>
              <a:t>Agent </a:t>
            </a:r>
            <a:r>
              <a:rPr lang="ko-KR" altLang="en-US" sz="1600" b="1" dirty="0">
                <a:latin typeface="+mn-ea"/>
              </a:rPr>
              <a:t>실행</a:t>
            </a:r>
            <a:endParaRPr lang="en-US" altLang="ko-KR" sz="1600" b="1" dirty="0">
              <a:latin typeface="+mn-ea"/>
            </a:endParaRPr>
          </a:p>
          <a:p>
            <a:pPr marL="571500" lvl="3" indent="0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  <a:buNone/>
            </a:pPr>
            <a:endParaRPr lang="en-US" altLang="ko-KR" sz="1400" b="1" dirty="0">
              <a:latin typeface="+mn-ea"/>
            </a:endParaRPr>
          </a:p>
        </p:txBody>
      </p:sp>
      <p:sp>
        <p:nvSpPr>
          <p:cNvPr id="391" name="Google Shape;391;p3">
            <a:extLst>
              <a:ext uri="{FF2B5EF4-FFF2-40B4-BE49-F238E27FC236}">
                <a16:creationId xmlns:a16="http://schemas.microsoft.com/office/drawing/2014/main" id="{68907185-34A2-6ACA-A8FD-80F4D79E945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17038" y="6504315"/>
            <a:ext cx="9895501" cy="25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" altLang="ko-KR" sz="700" dirty="0">
              <a:solidFill>
                <a:schemeClr val="bg1"/>
              </a:solidFill>
            </a:endParaRPr>
          </a:p>
        </p:txBody>
      </p:sp>
      <p:sp>
        <p:nvSpPr>
          <p:cNvPr id="392" name="Google Shape;392;p3">
            <a:extLst>
              <a:ext uri="{FF2B5EF4-FFF2-40B4-BE49-F238E27FC236}">
                <a16:creationId xmlns:a16="http://schemas.microsoft.com/office/drawing/2014/main" id="{F8CAF987-F067-1060-D86D-4C1EBAD754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504316"/>
            <a:ext cx="1801939" cy="25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sp>
        <p:nvSpPr>
          <p:cNvPr id="393" name="Google Shape;393;p3">
            <a:extLst>
              <a:ext uri="{FF2B5EF4-FFF2-40B4-BE49-F238E27FC236}">
                <a16:creationId xmlns:a16="http://schemas.microsoft.com/office/drawing/2014/main" id="{57177EA4-F807-FD28-94C2-41C0781F95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38" y="317026"/>
            <a:ext cx="9462052" cy="6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ct val="100000"/>
            </a:pPr>
            <a:r>
              <a:rPr lang="en-US" altLang="ko-KR" sz="4000" dirty="0">
                <a:latin typeface="+mj-ea"/>
                <a:ea typeface="+mj-ea"/>
              </a:rPr>
              <a:t>3. Q-Learning &amp; Neural Network</a:t>
            </a:r>
            <a:endParaRPr sz="4000" dirty="0">
              <a:latin typeface="+mj-ea"/>
              <a:ea typeface="+mj-ea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8017EDE-7C60-7402-929E-06C3A7D488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ACAA88-6CC3-37A9-9BED-17EA8B7E66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8643" y="2574890"/>
            <a:ext cx="4133180" cy="38324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AF65BE-3604-8ED7-0859-D1EE00E8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55" y="1970143"/>
            <a:ext cx="8608747" cy="604747"/>
          </a:xfrm>
          <a:prstGeom prst="rect">
            <a:avLst/>
          </a:prstGeom>
        </p:spPr>
      </p:pic>
      <p:pic>
        <p:nvPicPr>
          <p:cNvPr id="5" name="그림 4" descr="텍스트, 스크린샷, 그래프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20112F2-5B97-C15A-8027-8730DF988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211" y="2768846"/>
            <a:ext cx="4163679" cy="332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66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10499D91-90E2-6440-FAF9-F40DD544C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F055FEA-AEC7-3079-5974-28F503DA5FD4}"/>
              </a:ext>
            </a:extLst>
          </p:cNvPr>
          <p:cNvSpPr txBox="1">
            <a:spLocks/>
          </p:cNvSpPr>
          <p:nvPr/>
        </p:nvSpPr>
        <p:spPr>
          <a:xfrm>
            <a:off x="297255" y="1172929"/>
            <a:ext cx="11894745" cy="51374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</a:pPr>
            <a:r>
              <a:rPr lang="en-US" altLang="ko-KR" sz="1600" b="1" dirty="0">
                <a:latin typeface="+mn-ea"/>
              </a:rPr>
              <a:t>Q-Learning &amp; Neural Network</a:t>
            </a:r>
          </a:p>
          <a:p>
            <a:pPr marL="571500" lvl="3" indent="0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  <a:buNone/>
            </a:pPr>
            <a:endParaRPr lang="en-US" altLang="ko-KR" sz="1400" b="1" dirty="0">
              <a:latin typeface="+mn-ea"/>
            </a:endParaRPr>
          </a:p>
        </p:txBody>
      </p:sp>
      <p:sp>
        <p:nvSpPr>
          <p:cNvPr id="391" name="Google Shape;391;p3">
            <a:extLst>
              <a:ext uri="{FF2B5EF4-FFF2-40B4-BE49-F238E27FC236}">
                <a16:creationId xmlns:a16="http://schemas.microsoft.com/office/drawing/2014/main" id="{34E90FB1-C9ED-99DE-4B6D-77AE4B407EA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17038" y="6504315"/>
            <a:ext cx="9895501" cy="25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" altLang="ko-KR" sz="700" dirty="0">
              <a:solidFill>
                <a:schemeClr val="bg1"/>
              </a:solidFill>
            </a:endParaRPr>
          </a:p>
        </p:txBody>
      </p:sp>
      <p:sp>
        <p:nvSpPr>
          <p:cNvPr id="392" name="Google Shape;392;p3">
            <a:extLst>
              <a:ext uri="{FF2B5EF4-FFF2-40B4-BE49-F238E27FC236}">
                <a16:creationId xmlns:a16="http://schemas.microsoft.com/office/drawing/2014/main" id="{C2DAA624-26F6-5966-5FE3-5F51C1D66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504316"/>
            <a:ext cx="1801939" cy="25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sp>
        <p:nvSpPr>
          <p:cNvPr id="393" name="Google Shape;393;p3">
            <a:extLst>
              <a:ext uri="{FF2B5EF4-FFF2-40B4-BE49-F238E27FC236}">
                <a16:creationId xmlns:a16="http://schemas.microsoft.com/office/drawing/2014/main" id="{8A6BEA87-5427-1314-C8C9-F10B7A77F2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38" y="317026"/>
            <a:ext cx="9462052" cy="6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ct val="100000"/>
            </a:pPr>
            <a:r>
              <a:rPr lang="en-US" altLang="ko-KR" sz="4000" dirty="0">
                <a:latin typeface="+mj-ea"/>
                <a:ea typeface="+mj-ea"/>
              </a:rPr>
              <a:t>3. Q-Learning &amp; Neural Network</a:t>
            </a:r>
            <a:endParaRPr sz="4000" dirty="0">
              <a:latin typeface="+mj-ea"/>
              <a:ea typeface="+mj-ea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558F8D75-91F1-BA7A-BBD1-FF73784BD5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 descr="스크린샷, 텍스트, 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606618C-D32E-0629-2D13-744F7012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84" y="2127250"/>
            <a:ext cx="9937432" cy="418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58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1DF3BC-98CC-6E15-00E4-3B37042DB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38325" y="2933700"/>
            <a:ext cx="7962900" cy="990600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ko-KR" altLang="en-US" sz="400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69126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FAAF6F8-118F-E6E6-6D2C-130F2FA559F3}"/>
              </a:ext>
            </a:extLst>
          </p:cNvPr>
          <p:cNvSpPr txBox="1">
            <a:spLocks/>
          </p:cNvSpPr>
          <p:nvPr/>
        </p:nvSpPr>
        <p:spPr>
          <a:xfrm>
            <a:off x="595223" y="1172836"/>
            <a:ext cx="10491816" cy="486499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lvl="2" indent="0">
              <a:lnSpc>
                <a:spcPct val="250000"/>
              </a:lnSpc>
              <a:spcBef>
                <a:spcPts val="1000"/>
              </a:spcBef>
              <a:buClr>
                <a:srgbClr val="7F7F7F"/>
              </a:buClr>
              <a:buNone/>
            </a:pPr>
            <a:r>
              <a:rPr lang="en-US" altLang="ko-KR" b="1" dirty="0">
                <a:latin typeface="+mn-ea"/>
              </a:rPr>
              <a:t>1. Q-Learning (Recap)</a:t>
            </a:r>
          </a:p>
          <a:p>
            <a:pPr marL="114300" lvl="2" indent="0">
              <a:lnSpc>
                <a:spcPct val="250000"/>
              </a:lnSpc>
              <a:spcBef>
                <a:spcPts val="1000"/>
              </a:spcBef>
              <a:buClr>
                <a:srgbClr val="7F7F7F"/>
              </a:buClr>
              <a:buNone/>
            </a:pPr>
            <a:r>
              <a:rPr lang="en-US" altLang="ko-KR" b="1" dirty="0">
                <a:latin typeface="+mn-ea"/>
              </a:rPr>
              <a:t>2.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Motivation</a:t>
            </a:r>
          </a:p>
          <a:p>
            <a:pPr marL="114300" lvl="2" indent="0">
              <a:lnSpc>
                <a:spcPct val="250000"/>
              </a:lnSpc>
              <a:spcBef>
                <a:spcPts val="1000"/>
              </a:spcBef>
              <a:buClr>
                <a:srgbClr val="7F7F7F"/>
              </a:buClr>
              <a:buNone/>
            </a:pPr>
            <a:r>
              <a:rPr lang="en-US" altLang="ko-KR" b="1" dirty="0">
                <a:latin typeface="+mn-ea"/>
              </a:rPr>
              <a:t>3. Q-Learning &amp; Neural Network</a:t>
            </a:r>
          </a:p>
        </p:txBody>
      </p:sp>
      <p:sp>
        <p:nvSpPr>
          <p:cNvPr id="391" name="Google Shape;391;p3"/>
          <p:cNvSpPr txBox="1">
            <a:spLocks noGrp="1"/>
          </p:cNvSpPr>
          <p:nvPr>
            <p:ph type="ftr" idx="11"/>
          </p:nvPr>
        </p:nvSpPr>
        <p:spPr>
          <a:xfrm>
            <a:off x="595223" y="6415142"/>
            <a:ext cx="7953553" cy="25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bg1"/>
              </a:solidFill>
            </a:endParaRPr>
          </a:p>
        </p:txBody>
      </p:sp>
      <p:sp>
        <p:nvSpPr>
          <p:cNvPr id="392" name="Google Shape;392;p3"/>
          <p:cNvSpPr txBox="1">
            <a:spLocks noGrp="1"/>
          </p:cNvSpPr>
          <p:nvPr>
            <p:ph type="sldNum" idx="12"/>
          </p:nvPr>
        </p:nvSpPr>
        <p:spPr>
          <a:xfrm>
            <a:off x="8610600" y="6504316"/>
            <a:ext cx="1801939" cy="25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sp>
        <p:nvSpPr>
          <p:cNvPr id="393" name="Google Shape;393;p3"/>
          <p:cNvSpPr txBox="1">
            <a:spLocks noGrp="1"/>
          </p:cNvSpPr>
          <p:nvPr>
            <p:ph type="title"/>
          </p:nvPr>
        </p:nvSpPr>
        <p:spPr>
          <a:xfrm>
            <a:off x="517038" y="317026"/>
            <a:ext cx="9462052" cy="6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ct val="100000"/>
            </a:pPr>
            <a:r>
              <a:rPr lang="en-US" altLang="ko-KR">
                <a:latin typeface="+mj-ea"/>
                <a:ea typeface="+mj-ea"/>
              </a:rPr>
              <a:t>Contents</a:t>
            </a:r>
            <a:endParaRPr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5936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9640E332-2B42-1CA1-33F7-95EF6D1B0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E714A366-F253-7632-29B0-3127182C6C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255" y="1172929"/>
                <a:ext cx="11894745" cy="51374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45700" rIns="91425" bIns="45700" rtlCol="0" anchor="t" anchorCtr="0">
                <a:normAutofit/>
              </a:bodyPr>
              <a:lstStyle>
                <a:lvl1pPr marL="457200" lvl="0" indent="-3429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7F7F7F"/>
                  </a:buClr>
                  <a:buSzPts val="18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914400" lvl="1" indent="-3429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lvl="2" indent="-3429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lvl="3" indent="-3429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lvl="4" indent="-3429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lvl="5" indent="-3429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lvl="6" indent="-3429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lvl="7" indent="-3429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lvl="8" indent="-3429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2">
                  <a:lnSpc>
                    <a:spcPct val="200000"/>
                  </a:lnSpc>
                  <a:spcBef>
                    <a:spcPts val="1000"/>
                  </a:spcBef>
                  <a:buClr>
                    <a:srgbClr val="7F7F7F"/>
                  </a:buClr>
                </a:pPr>
                <a:r>
                  <a:rPr lang="ko-KR" altLang="en-US" sz="1600" b="1" dirty="0">
                    <a:latin typeface="+mn-ea"/>
                  </a:rPr>
                  <a:t>강화학습 정리</a:t>
                </a:r>
                <a:r>
                  <a:rPr lang="en-US" altLang="ko-KR" sz="1600" b="1" dirty="0">
                    <a:latin typeface="+mn-ea"/>
                  </a:rPr>
                  <a:t>(</a:t>
                </a:r>
                <a:r>
                  <a:rPr lang="ko-KR" altLang="en-US" sz="1600" b="1" dirty="0">
                    <a:latin typeface="+mn-ea"/>
                  </a:rPr>
                  <a:t>복습</a:t>
                </a:r>
                <a:r>
                  <a:rPr lang="en-US" altLang="ko-KR" sz="1600" b="1" dirty="0">
                    <a:latin typeface="+mn-ea"/>
                  </a:rPr>
                  <a:t>)</a:t>
                </a:r>
              </a:p>
              <a:p>
                <a:pPr marL="914400" lvl="3">
                  <a:lnSpc>
                    <a:spcPct val="200000"/>
                  </a:lnSpc>
                  <a:spcBef>
                    <a:spcPts val="1000"/>
                  </a:spcBef>
                  <a:buClr>
                    <a:srgbClr val="7F7F7F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 </a:t>
                </a:r>
                <a:r>
                  <a:rPr lang="ko-KR" altLang="en-US" sz="1400" dirty="0">
                    <a:latin typeface="+mn-ea"/>
                  </a:rPr>
                  <a:t>시점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1400" dirty="0">
                    <a:latin typeface="+mn-ea"/>
                  </a:rPr>
                  <a:t>에서 </a:t>
                </a:r>
                <a:r>
                  <a:rPr lang="en-US" altLang="ko-KR" sz="1400" dirty="0">
                    <a:latin typeface="+mn-ea"/>
                  </a:rPr>
                  <a:t>action</a:t>
                </a:r>
                <a:r>
                  <a:rPr lang="ko-KR" altLang="en-US" sz="1400" dirty="0">
                    <a:latin typeface="+mn-ea"/>
                  </a:rPr>
                  <a:t>을 하고 난 뒤에 받는 </a:t>
                </a:r>
                <a:r>
                  <a:rPr lang="en-US" altLang="ko-KR" sz="1400" dirty="0">
                    <a:latin typeface="+mn-ea"/>
                  </a:rPr>
                  <a:t>immediate Reward</a:t>
                </a:r>
              </a:p>
              <a:p>
                <a:pPr marL="914400" lvl="3">
                  <a:lnSpc>
                    <a:spcPct val="200000"/>
                  </a:lnSpc>
                  <a:spcBef>
                    <a:spcPts val="1000"/>
                  </a:spcBef>
                  <a:buClr>
                    <a:srgbClr val="7F7F7F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+ … = </m:t>
                    </m:r>
                    <m:nary>
                      <m:naryPr>
                        <m:chr m:val="∑"/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nary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  : </a:t>
                </a:r>
                <a:r>
                  <a:rPr lang="ko-KR" altLang="en-US" sz="1400" dirty="0">
                    <a:latin typeface="+mn-ea"/>
                  </a:rPr>
                  <a:t> 시점 </a:t>
                </a:r>
                <a14:m>
                  <m:oMath xmlns:m="http://schemas.openxmlformats.org/officeDocument/2006/math">
                    <m:r>
                      <a:rPr lang="en-US" altLang="ko-KR" sz="1400" b="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1400" dirty="0" err="1">
                    <a:latin typeface="+mn-ea"/>
                  </a:rPr>
                  <a:t>부터</a:t>
                </a:r>
                <a:r>
                  <a:rPr lang="ko-KR" altLang="en-US" sz="1400" dirty="0">
                    <a:latin typeface="+mn-ea"/>
                  </a:rPr>
                  <a:t> 시작해서 미래에 받을 모든 보상의 합</a:t>
                </a:r>
                <a:endParaRPr lang="en-US" altLang="ko-KR" sz="1400" dirty="0">
                  <a:latin typeface="+mn-ea"/>
                </a:endParaRPr>
              </a:p>
              <a:p>
                <a:pPr marL="571500" lvl="3" indent="0">
                  <a:lnSpc>
                    <a:spcPct val="200000"/>
                  </a:lnSpc>
                  <a:spcBef>
                    <a:spcPts val="1000"/>
                  </a:spcBef>
                  <a:buClr>
                    <a:srgbClr val="7F7F7F"/>
                  </a:buClr>
                  <a:buNone/>
                </a:pPr>
                <a:r>
                  <a:rPr lang="en-US" altLang="ko-KR" sz="1600" dirty="0">
                    <a:latin typeface="+mn-ea"/>
                  </a:rPr>
                  <a:t>		</a:t>
                </a:r>
              </a:p>
              <a:p>
                <a:pPr marL="571500" lvl="3" indent="0">
                  <a:lnSpc>
                    <a:spcPct val="200000"/>
                  </a:lnSpc>
                  <a:spcBef>
                    <a:spcPts val="1000"/>
                  </a:spcBef>
                  <a:buClr>
                    <a:srgbClr val="7F7F7F"/>
                  </a:buClr>
                  <a:buNone/>
                </a:pPr>
                <a:r>
                  <a:rPr lang="en-US" altLang="ko-KR" sz="1600" dirty="0">
                    <a:latin typeface="+mn-ea"/>
                  </a:rPr>
                  <a:t>		</a:t>
                </a:r>
                <a:r>
                  <a:rPr lang="ko-KR" altLang="en-US" sz="1600" dirty="0">
                    <a:latin typeface="+mn-ea"/>
                  </a:rPr>
                  <a:t>강화학습은 </a:t>
                </a:r>
                <a:r>
                  <a:rPr lang="ko-KR" altLang="en-US" sz="1600" b="1" dirty="0">
                    <a:latin typeface="+mn-ea"/>
                    <a:sym typeface="Wingdings" pitchFamily="2" charset="2"/>
                  </a:rPr>
                  <a:t>최대의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sz="1600" b="1" dirty="0" err="1">
                    <a:latin typeface="+mn-ea"/>
                  </a:rPr>
                  <a:t>를</a:t>
                </a:r>
                <a:r>
                  <a:rPr lang="ko-KR" altLang="en-US" sz="1600" b="1" dirty="0">
                    <a:latin typeface="+mn-ea"/>
                  </a:rPr>
                  <a:t> 받게 하는 </a:t>
                </a:r>
                <a:r>
                  <a:rPr lang="en-US" altLang="ko-KR" sz="1600" b="1" dirty="0">
                    <a:latin typeface="+mn-ea"/>
                  </a:rPr>
                  <a:t>optimal policy</a:t>
                </a:r>
                <a:r>
                  <a:rPr lang="ko-KR" altLang="en-US" sz="1600" b="1" dirty="0" err="1">
                    <a:latin typeface="+mn-ea"/>
                  </a:rPr>
                  <a:t>를</a:t>
                </a:r>
                <a:r>
                  <a:rPr lang="ko-KR" altLang="en-US" sz="1600" b="1" dirty="0">
                    <a:latin typeface="+mn-ea"/>
                  </a:rPr>
                  <a:t> 찾는 과정</a:t>
                </a:r>
                <a:endParaRPr lang="en-US" altLang="ko-KR" sz="1400" b="1" dirty="0">
                  <a:latin typeface="+mn-ea"/>
                </a:endParaRPr>
              </a:p>
              <a:p>
                <a:pPr marL="914400" lvl="3">
                  <a:lnSpc>
                    <a:spcPct val="200000"/>
                  </a:lnSpc>
                  <a:spcBef>
                    <a:spcPts val="1000"/>
                  </a:spcBef>
                  <a:buClr>
                    <a:srgbClr val="7F7F7F"/>
                  </a:buClr>
                </a:pPr>
                <a:endParaRPr lang="en-US" altLang="ko-KR" sz="1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E714A366-F253-7632-29B0-3127182C6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55" y="1172929"/>
                <a:ext cx="11894745" cy="51374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1" name="Google Shape;391;p3">
            <a:extLst>
              <a:ext uri="{FF2B5EF4-FFF2-40B4-BE49-F238E27FC236}">
                <a16:creationId xmlns:a16="http://schemas.microsoft.com/office/drawing/2014/main" id="{A4F86A2F-F7B1-1B5A-56B8-FF8C63D045F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17038" y="6504315"/>
            <a:ext cx="9895501" cy="25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bg1"/>
              </a:solidFill>
            </a:endParaRPr>
          </a:p>
        </p:txBody>
      </p:sp>
      <p:sp>
        <p:nvSpPr>
          <p:cNvPr id="392" name="Google Shape;392;p3">
            <a:extLst>
              <a:ext uri="{FF2B5EF4-FFF2-40B4-BE49-F238E27FC236}">
                <a16:creationId xmlns:a16="http://schemas.microsoft.com/office/drawing/2014/main" id="{478D5583-DA7C-94F3-0B77-C4293666BF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504316"/>
            <a:ext cx="1801939" cy="25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sp>
        <p:nvSpPr>
          <p:cNvPr id="393" name="Google Shape;393;p3">
            <a:extLst>
              <a:ext uri="{FF2B5EF4-FFF2-40B4-BE49-F238E27FC236}">
                <a16:creationId xmlns:a16="http://schemas.microsoft.com/office/drawing/2014/main" id="{B7D220F0-8181-FAB6-0235-BAF8F913A4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38" y="317026"/>
            <a:ext cx="9462052" cy="6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ct val="100000"/>
            </a:pPr>
            <a:r>
              <a:rPr lang="en-US" altLang="ko-KR" sz="4000" dirty="0">
                <a:latin typeface="+mj-ea"/>
                <a:ea typeface="+mj-ea"/>
              </a:rPr>
              <a:t>1. Recap</a:t>
            </a:r>
            <a:endParaRPr sz="4000" dirty="0">
              <a:latin typeface="+mj-ea"/>
              <a:ea typeface="+mj-ea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F4C5D347-03D2-8ECD-4B07-EDA6F81A2C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072611-CD97-370A-62C9-F768BC8B3F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196" b="10196"/>
          <a:stretch/>
        </p:blipFill>
        <p:spPr>
          <a:xfrm>
            <a:off x="1192696" y="2523640"/>
            <a:ext cx="4144617" cy="457200"/>
          </a:xfrm>
          <a:prstGeom prst="rect">
            <a:avLst/>
          </a:prstGeom>
        </p:spPr>
      </p:pic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FA9AFDA3-3D38-C039-EA0E-D9462BEA609E}"/>
              </a:ext>
            </a:extLst>
          </p:cNvPr>
          <p:cNvSpPr/>
          <p:nvPr/>
        </p:nvSpPr>
        <p:spPr>
          <a:xfrm>
            <a:off x="5222472" y="3185052"/>
            <a:ext cx="484632" cy="556591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5579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70C01EFB-0FAD-CAF9-DA67-F5745F852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C9424A4-461D-6E02-1569-E0DEAE1F7C8A}"/>
              </a:ext>
            </a:extLst>
          </p:cNvPr>
          <p:cNvSpPr txBox="1">
            <a:spLocks/>
          </p:cNvSpPr>
          <p:nvPr/>
        </p:nvSpPr>
        <p:spPr>
          <a:xfrm>
            <a:off x="297255" y="1172929"/>
            <a:ext cx="11894745" cy="51374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</a:pPr>
            <a:r>
              <a:rPr lang="ko-KR" altLang="en-US" sz="1600" b="1" dirty="0">
                <a:latin typeface="+mn-ea"/>
              </a:rPr>
              <a:t>강화학습 정리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복습</a:t>
            </a:r>
            <a:r>
              <a:rPr lang="en-US" altLang="ko-KR" sz="1600" b="1" dirty="0">
                <a:latin typeface="+mn-ea"/>
              </a:rPr>
              <a:t>)</a:t>
            </a:r>
          </a:p>
          <a:p>
            <a:pPr marL="914400" lvl="3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</a:pPr>
            <a:r>
              <a:rPr lang="en-US" altLang="ko-KR" sz="1400" b="1" dirty="0">
                <a:latin typeface="+mn-ea"/>
              </a:rPr>
              <a:t>Value Function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(State-Value Function)</a:t>
            </a:r>
          </a:p>
          <a:p>
            <a:pPr marL="1371600" lvl="4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</a:pPr>
            <a:endParaRPr lang="en-US" altLang="ko-KR" sz="1400" dirty="0">
              <a:latin typeface="+mn-ea"/>
            </a:endParaRPr>
          </a:p>
          <a:p>
            <a:pPr marL="571500" lvl="3" indent="0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  <a:buNone/>
            </a:pPr>
            <a:r>
              <a:rPr lang="en-US" altLang="ko-KR" sz="1600" dirty="0">
                <a:latin typeface="+mn-ea"/>
              </a:rPr>
              <a:t>		</a:t>
            </a:r>
          </a:p>
          <a:p>
            <a:pPr marL="914400" lvl="3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</a:pPr>
            <a:endParaRPr lang="en-US" altLang="ko-KR" sz="1400" b="1" dirty="0">
              <a:latin typeface="+mn-ea"/>
            </a:endParaRPr>
          </a:p>
        </p:txBody>
      </p:sp>
      <p:sp>
        <p:nvSpPr>
          <p:cNvPr id="391" name="Google Shape;391;p3">
            <a:extLst>
              <a:ext uri="{FF2B5EF4-FFF2-40B4-BE49-F238E27FC236}">
                <a16:creationId xmlns:a16="http://schemas.microsoft.com/office/drawing/2014/main" id="{71676342-DEC2-3566-0425-20A56940203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17038" y="6504315"/>
            <a:ext cx="9895501" cy="25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bg1"/>
              </a:solidFill>
            </a:endParaRPr>
          </a:p>
        </p:txBody>
      </p:sp>
      <p:sp>
        <p:nvSpPr>
          <p:cNvPr id="392" name="Google Shape;392;p3">
            <a:extLst>
              <a:ext uri="{FF2B5EF4-FFF2-40B4-BE49-F238E27FC236}">
                <a16:creationId xmlns:a16="http://schemas.microsoft.com/office/drawing/2014/main" id="{2F9CF67C-A87A-96B2-30D0-1D18330FEF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504316"/>
            <a:ext cx="1801939" cy="25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sp>
        <p:nvSpPr>
          <p:cNvPr id="393" name="Google Shape;393;p3">
            <a:extLst>
              <a:ext uri="{FF2B5EF4-FFF2-40B4-BE49-F238E27FC236}">
                <a16:creationId xmlns:a16="http://schemas.microsoft.com/office/drawing/2014/main" id="{9B1538DE-D608-E882-8232-4B9FD7FB49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38" y="317026"/>
            <a:ext cx="9462052" cy="6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ct val="100000"/>
            </a:pPr>
            <a:r>
              <a:rPr lang="en-US" altLang="ko-KR" sz="4000" dirty="0">
                <a:latin typeface="+mj-ea"/>
                <a:ea typeface="+mj-ea"/>
              </a:rPr>
              <a:t>1. Recap</a:t>
            </a:r>
            <a:endParaRPr sz="4000" dirty="0">
              <a:latin typeface="+mj-ea"/>
              <a:ea typeface="+mj-ea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80A6B3E5-CDDC-8809-F971-1242B53A49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 descr="텍스트, 폰트, 화이트, 대수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8F3A5C4-D435-6B87-A65C-F2CF51F9D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2483402"/>
            <a:ext cx="6980142" cy="158639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2D8AAEF-796B-70A9-F8CF-40D2572C3A7F}"/>
              </a:ext>
            </a:extLst>
          </p:cNvPr>
          <p:cNvGrpSpPr/>
          <p:nvPr/>
        </p:nvGrpSpPr>
        <p:grpSpPr>
          <a:xfrm>
            <a:off x="2146852" y="1588993"/>
            <a:ext cx="8910251" cy="1283416"/>
            <a:chOff x="2146852" y="1588993"/>
            <a:chExt cx="8910251" cy="12834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C04A408-6423-9E37-E44A-81E5419C1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0196" b="10196"/>
            <a:stretch/>
          </p:blipFill>
          <p:spPr>
            <a:xfrm>
              <a:off x="6912486" y="1588993"/>
              <a:ext cx="4144617" cy="4572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8CFAD6B-6D46-5DFF-96BF-1B14C4B4F2F3}"/>
                </a:ext>
              </a:extLst>
            </p:cNvPr>
            <p:cNvCxnSpPr/>
            <p:nvPr/>
          </p:nvCxnSpPr>
          <p:spPr>
            <a:xfrm>
              <a:off x="2146852" y="2872409"/>
              <a:ext cx="3101212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꺾인 연결선[E] 10">
              <a:extLst>
                <a:ext uri="{FF2B5EF4-FFF2-40B4-BE49-F238E27FC236}">
                  <a16:creationId xmlns:a16="http://schemas.microsoft.com/office/drawing/2014/main" id="{72001542-961F-E95E-F2A5-B3A75357A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7600" y="1817593"/>
              <a:ext cx="3130825" cy="665809"/>
            </a:xfrm>
            <a:prstGeom prst="bentConnector3">
              <a:avLst>
                <a:gd name="adj1" fmla="val -124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 descr="텍스트, 폰트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753C73B-3B16-8761-3E5D-4321B7D718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8985"/>
          <a:stretch/>
        </p:blipFill>
        <p:spPr>
          <a:xfrm>
            <a:off x="297255" y="4100553"/>
            <a:ext cx="7150467" cy="610484"/>
          </a:xfrm>
          <a:prstGeom prst="rect">
            <a:avLst/>
          </a:prstGeom>
        </p:spPr>
      </p:pic>
      <p:sp>
        <p:nvSpPr>
          <p:cNvPr id="23" name="아래쪽 화살표[D] 22">
            <a:extLst>
              <a:ext uri="{FF2B5EF4-FFF2-40B4-BE49-F238E27FC236}">
                <a16:creationId xmlns:a16="http://schemas.microsoft.com/office/drawing/2014/main" id="{B5F3F2DF-ED55-1620-EFA3-F5700A50395C}"/>
              </a:ext>
            </a:extLst>
          </p:cNvPr>
          <p:cNvSpPr/>
          <p:nvPr/>
        </p:nvSpPr>
        <p:spPr>
          <a:xfrm>
            <a:off x="4212955" y="4799625"/>
            <a:ext cx="484632" cy="556591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2820E04-3E46-7CA8-CDB8-067BE9EEB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976" y="5550174"/>
            <a:ext cx="7764366" cy="60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7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AA1738C8-2842-901A-2344-3FDD320AD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B43E985-45B5-1111-5AB2-E0F4D548E745}"/>
              </a:ext>
            </a:extLst>
          </p:cNvPr>
          <p:cNvSpPr txBox="1">
            <a:spLocks/>
          </p:cNvSpPr>
          <p:nvPr/>
        </p:nvSpPr>
        <p:spPr>
          <a:xfrm>
            <a:off x="297255" y="1172929"/>
            <a:ext cx="11894745" cy="51374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</a:pPr>
            <a:r>
              <a:rPr lang="ko-KR" altLang="en-US" sz="1600" b="1" dirty="0">
                <a:latin typeface="+mn-ea"/>
              </a:rPr>
              <a:t>강화학습 정리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복습</a:t>
            </a:r>
            <a:r>
              <a:rPr lang="en-US" altLang="ko-KR" sz="1600" b="1" dirty="0">
                <a:latin typeface="+mn-ea"/>
              </a:rPr>
              <a:t>)</a:t>
            </a:r>
          </a:p>
          <a:p>
            <a:pPr marL="914400" lvl="3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</a:pPr>
            <a:r>
              <a:rPr lang="en-US" altLang="ko-KR" sz="1400" dirty="0">
                <a:latin typeface="+mn-ea"/>
              </a:rPr>
              <a:t>Q-value Function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b="1" dirty="0">
                <a:latin typeface="+mn-ea"/>
              </a:rPr>
              <a:t>Action</a:t>
            </a:r>
            <a:r>
              <a:rPr lang="en-US" altLang="ko-KR" sz="1400" dirty="0">
                <a:latin typeface="+mn-ea"/>
              </a:rPr>
              <a:t>-Value Function)</a:t>
            </a:r>
          </a:p>
          <a:p>
            <a:pPr marL="1371600" lvl="4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</a:pPr>
            <a:endParaRPr lang="en-US" altLang="ko-KR" sz="1400" dirty="0">
              <a:latin typeface="+mn-ea"/>
            </a:endParaRPr>
          </a:p>
          <a:p>
            <a:pPr marL="571500" lvl="3" indent="0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  <a:buNone/>
            </a:pPr>
            <a:r>
              <a:rPr lang="en-US" altLang="ko-KR" sz="1600" dirty="0">
                <a:latin typeface="+mn-ea"/>
              </a:rPr>
              <a:t>		</a:t>
            </a:r>
          </a:p>
          <a:p>
            <a:pPr marL="914400" lvl="3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</a:pPr>
            <a:endParaRPr lang="en-US" altLang="ko-KR" sz="1400" b="1" dirty="0">
              <a:latin typeface="+mn-ea"/>
            </a:endParaRPr>
          </a:p>
        </p:txBody>
      </p:sp>
      <p:sp>
        <p:nvSpPr>
          <p:cNvPr id="391" name="Google Shape;391;p3">
            <a:extLst>
              <a:ext uri="{FF2B5EF4-FFF2-40B4-BE49-F238E27FC236}">
                <a16:creationId xmlns:a16="http://schemas.microsoft.com/office/drawing/2014/main" id="{FAAB2014-8BD6-4C29-4D13-6E411DCC4A2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17038" y="6504315"/>
            <a:ext cx="9895501" cy="25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392" name="Google Shape;392;p3">
            <a:extLst>
              <a:ext uri="{FF2B5EF4-FFF2-40B4-BE49-F238E27FC236}">
                <a16:creationId xmlns:a16="http://schemas.microsoft.com/office/drawing/2014/main" id="{3AABF5D8-9B6B-C01C-EF4B-F9A7B15882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504316"/>
            <a:ext cx="1801939" cy="25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sp>
        <p:nvSpPr>
          <p:cNvPr id="393" name="Google Shape;393;p3">
            <a:extLst>
              <a:ext uri="{FF2B5EF4-FFF2-40B4-BE49-F238E27FC236}">
                <a16:creationId xmlns:a16="http://schemas.microsoft.com/office/drawing/2014/main" id="{80881F75-2607-FE9A-B1B0-4299E01BA4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38" y="317026"/>
            <a:ext cx="9462052" cy="6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ct val="100000"/>
            </a:pPr>
            <a:r>
              <a:rPr lang="en-US" altLang="ko-KR" sz="4000" dirty="0">
                <a:latin typeface="+mj-ea"/>
                <a:ea typeface="+mj-ea"/>
              </a:rPr>
              <a:t>1. Recap</a:t>
            </a:r>
            <a:endParaRPr sz="4000" dirty="0">
              <a:latin typeface="+mj-ea"/>
              <a:ea typeface="+mj-ea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C5751262-CA7B-2483-C58B-D12E27F11F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아래쪽 화살표[D] 22">
            <a:extLst>
              <a:ext uri="{FF2B5EF4-FFF2-40B4-BE49-F238E27FC236}">
                <a16:creationId xmlns:a16="http://schemas.microsoft.com/office/drawing/2014/main" id="{482B81A3-26E5-C64C-FF22-E9C0B0C51DA8}"/>
              </a:ext>
            </a:extLst>
          </p:cNvPr>
          <p:cNvSpPr/>
          <p:nvPr/>
        </p:nvSpPr>
        <p:spPr>
          <a:xfrm>
            <a:off x="4388576" y="5289520"/>
            <a:ext cx="484632" cy="556591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7" name="그림 36" descr="텍스트, 폰트, 친필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88DDE2E-7B75-9989-7328-248D15ABB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38" y="2600580"/>
            <a:ext cx="6953909" cy="225571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D540D2E-B0FD-6177-6963-3551BB67EF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239"/>
          <a:stretch/>
        </p:blipFill>
        <p:spPr>
          <a:xfrm>
            <a:off x="2113807" y="4691445"/>
            <a:ext cx="5343897" cy="69042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3C0485A-7F09-1A3B-861F-7FC97A151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556" y="5966335"/>
            <a:ext cx="6146800" cy="469900"/>
          </a:xfrm>
          <a:prstGeom prst="rect">
            <a:avLst/>
          </a:prstGeom>
        </p:spPr>
      </p:pic>
      <p:pic>
        <p:nvPicPr>
          <p:cNvPr id="43" name="그림 42" descr="텍스트, 스크린샷, 도표, 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D7A291A-63AB-0CAD-F297-8FE16FF7D0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7504" y="2391666"/>
            <a:ext cx="3605127" cy="289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0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CE8FBD70-E2C2-B09C-9D29-B41685E79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BD0E612-00AA-445E-3304-FA0980672C02}"/>
              </a:ext>
            </a:extLst>
          </p:cNvPr>
          <p:cNvSpPr txBox="1">
            <a:spLocks/>
          </p:cNvSpPr>
          <p:nvPr/>
        </p:nvSpPr>
        <p:spPr>
          <a:xfrm>
            <a:off x="297255" y="1172929"/>
            <a:ext cx="11894745" cy="51374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</a:pPr>
            <a:r>
              <a:rPr lang="ko-KR" altLang="en-US" sz="1600" b="1" dirty="0">
                <a:latin typeface="+mn-ea"/>
              </a:rPr>
              <a:t>강화학습 정리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복습</a:t>
            </a:r>
            <a:r>
              <a:rPr lang="en-US" altLang="ko-KR" sz="1600" b="1" dirty="0">
                <a:latin typeface="+mn-ea"/>
              </a:rPr>
              <a:t>)</a:t>
            </a:r>
          </a:p>
          <a:p>
            <a:pPr marL="914400" lvl="3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</a:pPr>
            <a:r>
              <a:rPr lang="en-US" altLang="ko-KR" sz="1400" b="1" dirty="0">
                <a:latin typeface="+mn-ea"/>
              </a:rPr>
              <a:t>Q-learning</a:t>
            </a:r>
          </a:p>
          <a:p>
            <a:pPr marL="1371600" lvl="4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</a:pPr>
            <a:r>
              <a:rPr lang="en-US" altLang="ko-KR" sz="1400" dirty="0">
                <a:latin typeface="+mn-ea"/>
              </a:rPr>
              <a:t>Agent</a:t>
            </a:r>
            <a:r>
              <a:rPr lang="ko-KR" altLang="en-US" sz="1400" dirty="0">
                <a:latin typeface="+mn-ea"/>
              </a:rPr>
              <a:t>는 결국 이러한 보상 값을 최대로 하는 정책을 따르는 행동을 수행</a:t>
            </a:r>
            <a:endParaRPr lang="en-US" altLang="ko-KR" sz="1400" dirty="0">
              <a:latin typeface="+mn-ea"/>
            </a:endParaRPr>
          </a:p>
          <a:p>
            <a:pPr marL="914400" lvl="3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</a:pPr>
            <a:endParaRPr lang="en-US" altLang="ko-KR" sz="1400" b="1" dirty="0">
              <a:latin typeface="+mn-ea"/>
            </a:endParaRPr>
          </a:p>
          <a:p>
            <a:pPr marL="914400" lvl="3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</a:pPr>
            <a:endParaRPr lang="en-US" altLang="ko-KR" sz="1400" b="1" dirty="0">
              <a:latin typeface="+mn-ea"/>
            </a:endParaRPr>
          </a:p>
        </p:txBody>
      </p:sp>
      <p:sp>
        <p:nvSpPr>
          <p:cNvPr id="391" name="Google Shape;391;p3">
            <a:extLst>
              <a:ext uri="{FF2B5EF4-FFF2-40B4-BE49-F238E27FC236}">
                <a16:creationId xmlns:a16="http://schemas.microsoft.com/office/drawing/2014/main" id="{6735102E-F767-043E-84EB-B70714BFFCF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17038" y="6504315"/>
            <a:ext cx="9895501" cy="25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bg1"/>
              </a:solidFill>
            </a:endParaRPr>
          </a:p>
        </p:txBody>
      </p:sp>
      <p:sp>
        <p:nvSpPr>
          <p:cNvPr id="392" name="Google Shape;392;p3">
            <a:extLst>
              <a:ext uri="{FF2B5EF4-FFF2-40B4-BE49-F238E27FC236}">
                <a16:creationId xmlns:a16="http://schemas.microsoft.com/office/drawing/2014/main" id="{0D8CE6F6-880D-F063-EB4C-C7E269ADF0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504316"/>
            <a:ext cx="1801939" cy="25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sp>
        <p:nvSpPr>
          <p:cNvPr id="393" name="Google Shape;393;p3">
            <a:extLst>
              <a:ext uri="{FF2B5EF4-FFF2-40B4-BE49-F238E27FC236}">
                <a16:creationId xmlns:a16="http://schemas.microsoft.com/office/drawing/2014/main" id="{CCA2C5EE-7A90-BB4A-90EB-854C208D40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38" y="317026"/>
            <a:ext cx="9462052" cy="6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ct val="100000"/>
            </a:pPr>
            <a:r>
              <a:rPr lang="en-US" altLang="ko-KR" sz="4000" dirty="0">
                <a:latin typeface="+mj-ea"/>
                <a:ea typeface="+mj-ea"/>
              </a:rPr>
              <a:t>1. Recap</a:t>
            </a:r>
            <a:endParaRPr sz="4000" dirty="0">
              <a:latin typeface="+mj-ea"/>
              <a:ea typeface="+mj-ea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B27488AD-FAEF-4CD8-AF65-6BA1F8E80A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0CD161-72AB-77FB-0640-C93D27460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63506"/>
            <a:ext cx="9304886" cy="653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0D7F51-3E88-BB27-10F5-B05BCE64B669}"/>
                  </a:ext>
                </a:extLst>
              </p:cNvPr>
              <p:cNvSpPr txBox="1"/>
              <p:nvPr/>
            </p:nvSpPr>
            <p:spPr>
              <a:xfrm>
                <a:off x="699944" y="3187395"/>
                <a:ext cx="8008805" cy="4832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ctrlPr>
                            <a:rPr kumimoji="1"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kumimoji="1"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kumimoji="1"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0D7F51-3E88-BB27-10F5-B05BCE64B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44" y="3187395"/>
                <a:ext cx="8008805" cy="483209"/>
              </a:xfrm>
              <a:prstGeom prst="rect">
                <a:avLst/>
              </a:prstGeom>
              <a:blipFill>
                <a:blip r:embed="rId4"/>
                <a:stretch>
                  <a:fillRect b="-101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866F173-A3FA-4FEC-673F-CD283877810F}"/>
              </a:ext>
            </a:extLst>
          </p:cNvPr>
          <p:cNvCxnSpPr/>
          <p:nvPr/>
        </p:nvCxnSpPr>
        <p:spPr>
          <a:xfrm>
            <a:off x="4804843" y="3848080"/>
            <a:ext cx="0" cy="34438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그림 1" descr="텍스트, 스크린샷, 도표, 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463F189-A050-007A-8D8D-BD90CA16B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749" y="1469379"/>
            <a:ext cx="3107278" cy="24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63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7FA1F865-6139-A920-F67C-56E9CCF4B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13559B8-2AF4-EA69-7522-A7DC2ADA7C4B}"/>
              </a:ext>
            </a:extLst>
          </p:cNvPr>
          <p:cNvSpPr txBox="1">
            <a:spLocks/>
          </p:cNvSpPr>
          <p:nvPr/>
        </p:nvSpPr>
        <p:spPr>
          <a:xfrm>
            <a:off x="297255" y="1172929"/>
            <a:ext cx="11894745" cy="51374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</a:pPr>
            <a:r>
              <a:rPr lang="en-US" altLang="ko-KR" sz="1600" b="1" dirty="0">
                <a:latin typeface="+mn-ea"/>
              </a:rPr>
              <a:t>Q-Learning</a:t>
            </a:r>
          </a:p>
          <a:p>
            <a:pPr marL="914400" lvl="3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</a:pPr>
            <a:endParaRPr lang="en-US" altLang="ko-KR" sz="1400" b="1" dirty="0">
              <a:latin typeface="+mn-ea"/>
            </a:endParaRPr>
          </a:p>
          <a:p>
            <a:pPr marL="914400" lvl="3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</a:pPr>
            <a:endParaRPr lang="en-US" altLang="ko-KR" sz="1400" b="1" dirty="0">
              <a:latin typeface="+mn-ea"/>
            </a:endParaRPr>
          </a:p>
        </p:txBody>
      </p:sp>
      <p:sp>
        <p:nvSpPr>
          <p:cNvPr id="391" name="Google Shape;391;p3">
            <a:extLst>
              <a:ext uri="{FF2B5EF4-FFF2-40B4-BE49-F238E27FC236}">
                <a16:creationId xmlns:a16="http://schemas.microsoft.com/office/drawing/2014/main" id="{00C112DA-21DC-2D63-47FE-26F5D1729B5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17038" y="6504315"/>
            <a:ext cx="9895501" cy="25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Figure </a:t>
            </a:r>
            <a:r>
              <a:rPr lang="ko-KR" altLang="en-US" sz="700" dirty="0">
                <a:solidFill>
                  <a:schemeClr val="bg1"/>
                </a:solidFill>
              </a:rPr>
              <a:t>출처 </a:t>
            </a:r>
            <a:r>
              <a:rPr lang="en-US" altLang="ko-KR" sz="700" dirty="0">
                <a:solidFill>
                  <a:schemeClr val="bg1"/>
                </a:solidFill>
              </a:rPr>
              <a:t>: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" altLang="ko-KR" sz="700" dirty="0">
                <a:solidFill>
                  <a:schemeClr val="bg1"/>
                </a:solidFill>
              </a:rPr>
              <a:t>https://</a:t>
            </a:r>
            <a:r>
              <a:rPr lang="en" altLang="ko-KR" sz="700" dirty="0" err="1">
                <a:solidFill>
                  <a:schemeClr val="bg1"/>
                </a:solidFill>
              </a:rPr>
              <a:t>medium.com</a:t>
            </a:r>
            <a:r>
              <a:rPr lang="en" altLang="ko-KR" sz="700" dirty="0">
                <a:solidFill>
                  <a:schemeClr val="bg1"/>
                </a:solidFill>
              </a:rPr>
              <a:t>/analytics-</a:t>
            </a:r>
            <a:r>
              <a:rPr lang="en" altLang="ko-KR" sz="700" dirty="0" err="1">
                <a:solidFill>
                  <a:schemeClr val="bg1"/>
                </a:solidFill>
              </a:rPr>
              <a:t>vidhya</a:t>
            </a:r>
            <a:r>
              <a:rPr lang="en" altLang="ko-KR" sz="700" dirty="0">
                <a:solidFill>
                  <a:schemeClr val="bg1"/>
                </a:solidFill>
              </a:rPr>
              <a:t>/q-learning-is-the-most-basic-form-of-reinforcement-learning-which-doesnt-take-advantage-of-any-8944e02570c5</a:t>
            </a:r>
          </a:p>
        </p:txBody>
      </p:sp>
      <p:sp>
        <p:nvSpPr>
          <p:cNvPr id="392" name="Google Shape;392;p3">
            <a:extLst>
              <a:ext uri="{FF2B5EF4-FFF2-40B4-BE49-F238E27FC236}">
                <a16:creationId xmlns:a16="http://schemas.microsoft.com/office/drawing/2014/main" id="{7B41DD89-9788-B910-46CA-6415EDFAC6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504316"/>
            <a:ext cx="1801939" cy="25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393" name="Google Shape;393;p3">
            <a:extLst>
              <a:ext uri="{FF2B5EF4-FFF2-40B4-BE49-F238E27FC236}">
                <a16:creationId xmlns:a16="http://schemas.microsoft.com/office/drawing/2014/main" id="{BB33E95A-8B02-C9E8-978D-A555D19791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38" y="317026"/>
            <a:ext cx="9462052" cy="6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ct val="100000"/>
            </a:pPr>
            <a:r>
              <a:rPr lang="en-US" altLang="ko-KR" sz="4000" dirty="0">
                <a:latin typeface="+mj-ea"/>
                <a:ea typeface="+mj-ea"/>
              </a:rPr>
              <a:t>2. Motivation</a:t>
            </a:r>
            <a:endParaRPr sz="4000" dirty="0">
              <a:latin typeface="+mj-ea"/>
              <a:ea typeface="+mj-ea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0EDB56A6-940B-7672-D9AD-B779656FF7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87D30D-E34F-0277-C7AF-1633296B4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70" y="2306871"/>
            <a:ext cx="5003800" cy="3378200"/>
          </a:xfrm>
          <a:prstGeom prst="rect">
            <a:avLst/>
          </a:prstGeom>
        </p:spPr>
      </p:pic>
      <p:pic>
        <p:nvPicPr>
          <p:cNvPr id="3" name="그림 2" descr="텍스트, 도표, 스크린샷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0CCF199-ED39-BDA0-8A07-025BF10BAC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375"/>
          <a:stretch/>
        </p:blipFill>
        <p:spPr>
          <a:xfrm>
            <a:off x="6330335" y="1928020"/>
            <a:ext cx="5498895" cy="4135901"/>
          </a:xfrm>
          <a:prstGeom prst="rect">
            <a:avLst/>
          </a:prstGeom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1353DC29-0A17-133A-4EDC-C7BAE3C74128}"/>
              </a:ext>
            </a:extLst>
          </p:cNvPr>
          <p:cNvSpPr/>
          <p:nvPr/>
        </p:nvSpPr>
        <p:spPr>
          <a:xfrm>
            <a:off x="5517083" y="3882683"/>
            <a:ext cx="675249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8582DA-E0F0-B9DA-2377-7750F6DD35D3}"/>
              </a:ext>
            </a:extLst>
          </p:cNvPr>
          <p:cNvSpPr/>
          <p:nvPr/>
        </p:nvSpPr>
        <p:spPr>
          <a:xfrm>
            <a:off x="6330335" y="4367315"/>
            <a:ext cx="5498895" cy="1696606"/>
          </a:xfrm>
          <a:prstGeom prst="rect">
            <a:avLst/>
          </a:prstGeom>
          <a:noFill/>
          <a:ln w="28575">
            <a:solidFill>
              <a:srgbClr val="CC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949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671BD27E-142A-DDA8-1468-844C61609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A189D6E-B520-E4F9-8598-AFFCAB8D1501}"/>
              </a:ext>
            </a:extLst>
          </p:cNvPr>
          <p:cNvSpPr txBox="1">
            <a:spLocks/>
          </p:cNvSpPr>
          <p:nvPr/>
        </p:nvSpPr>
        <p:spPr>
          <a:xfrm>
            <a:off x="297255" y="1172929"/>
            <a:ext cx="11894745" cy="51374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</a:pPr>
            <a:r>
              <a:rPr lang="en-US" altLang="ko-KR" sz="1600" b="1" dirty="0">
                <a:latin typeface="+mn-ea"/>
              </a:rPr>
              <a:t>One-hot vector</a:t>
            </a:r>
          </a:p>
          <a:p>
            <a:pPr marL="914400" lvl="3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</a:pPr>
            <a:r>
              <a:rPr lang="en-US" altLang="ko-KR" sz="1400" b="1" dirty="0">
                <a:latin typeface="+mn-ea"/>
              </a:rPr>
              <a:t>3 x 4 Grid World</a:t>
            </a:r>
          </a:p>
          <a:p>
            <a:pPr marL="914400" lvl="3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</a:pPr>
            <a:endParaRPr lang="en-US" altLang="ko-KR" sz="1400" b="1" dirty="0">
              <a:latin typeface="+mn-ea"/>
            </a:endParaRPr>
          </a:p>
        </p:txBody>
      </p:sp>
      <p:sp>
        <p:nvSpPr>
          <p:cNvPr id="391" name="Google Shape;391;p3">
            <a:extLst>
              <a:ext uri="{FF2B5EF4-FFF2-40B4-BE49-F238E27FC236}">
                <a16:creationId xmlns:a16="http://schemas.microsoft.com/office/drawing/2014/main" id="{38E845B3-D676-3698-5C2E-24B65E1FB9B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17038" y="6504315"/>
            <a:ext cx="9895501" cy="25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" altLang="ko-KR" sz="700" dirty="0">
              <a:solidFill>
                <a:schemeClr val="bg1"/>
              </a:solidFill>
            </a:endParaRPr>
          </a:p>
        </p:txBody>
      </p:sp>
      <p:sp>
        <p:nvSpPr>
          <p:cNvPr id="392" name="Google Shape;392;p3">
            <a:extLst>
              <a:ext uri="{FF2B5EF4-FFF2-40B4-BE49-F238E27FC236}">
                <a16:creationId xmlns:a16="http://schemas.microsoft.com/office/drawing/2014/main" id="{0F5142FB-FE0E-25EE-0368-B295CE181F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504316"/>
            <a:ext cx="1801939" cy="25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sp>
        <p:nvSpPr>
          <p:cNvPr id="393" name="Google Shape;393;p3">
            <a:extLst>
              <a:ext uri="{FF2B5EF4-FFF2-40B4-BE49-F238E27FC236}">
                <a16:creationId xmlns:a16="http://schemas.microsoft.com/office/drawing/2014/main" id="{7BDAB011-4070-9995-7F66-4ED7CE4E9E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38" y="317026"/>
            <a:ext cx="9462052" cy="6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ct val="100000"/>
            </a:pPr>
            <a:r>
              <a:rPr lang="en-US" altLang="ko-KR" sz="4000" dirty="0">
                <a:latin typeface="+mj-ea"/>
                <a:ea typeface="+mj-ea"/>
              </a:rPr>
              <a:t>3. Q-Learning &amp; Neural Network</a:t>
            </a:r>
            <a:endParaRPr sz="4000" dirty="0">
              <a:latin typeface="+mj-ea"/>
              <a:ea typeface="+mj-ea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080EC9DB-6FD2-DEA8-7606-0153590B49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0859F3-FB8A-56A8-FB65-0DCA8808C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316" y="2787130"/>
            <a:ext cx="6520251" cy="264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35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5CD41A35-1B01-047E-FBD9-F744BACB8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5234524-7906-6BF5-5356-A8984F48DF53}"/>
              </a:ext>
            </a:extLst>
          </p:cNvPr>
          <p:cNvSpPr txBox="1">
            <a:spLocks/>
          </p:cNvSpPr>
          <p:nvPr/>
        </p:nvSpPr>
        <p:spPr>
          <a:xfrm>
            <a:off x="297255" y="1172929"/>
            <a:ext cx="11894745" cy="51374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</a:pPr>
            <a:r>
              <a:rPr lang="en-US" altLang="ko-KR" sz="1600" b="1" dirty="0" err="1">
                <a:latin typeface="+mn-ea"/>
              </a:rPr>
              <a:t>QNet</a:t>
            </a:r>
            <a:r>
              <a:rPr lang="en-US" altLang="ko-KR" sz="1600" b="1" dirty="0">
                <a:latin typeface="+mn-ea"/>
              </a:rPr>
              <a:t>()</a:t>
            </a:r>
          </a:p>
          <a:p>
            <a:pPr marL="914400" lvl="3">
              <a:lnSpc>
                <a:spcPct val="200000"/>
              </a:lnSpc>
              <a:spcBef>
                <a:spcPts val="1000"/>
              </a:spcBef>
              <a:buClr>
                <a:srgbClr val="7F7F7F"/>
              </a:buClr>
            </a:pPr>
            <a:r>
              <a:rPr lang="en-US" altLang="ko-KR" sz="1400" b="1" dirty="0">
                <a:latin typeface="+mn-ea"/>
              </a:rPr>
              <a:t>2</a:t>
            </a:r>
            <a:r>
              <a:rPr lang="ko-KR" altLang="en-US" sz="1400" b="1" dirty="0">
                <a:latin typeface="+mn-ea"/>
              </a:rPr>
              <a:t>개의 </a:t>
            </a:r>
            <a:r>
              <a:rPr lang="en-US" altLang="ko-KR" sz="1400" b="1" dirty="0">
                <a:latin typeface="+mn-ea"/>
              </a:rPr>
              <a:t>Layer</a:t>
            </a:r>
            <a:r>
              <a:rPr lang="ko-KR" altLang="en-US" sz="1400" b="1" dirty="0">
                <a:latin typeface="+mn-ea"/>
              </a:rPr>
              <a:t>로 구성</a:t>
            </a:r>
            <a:endParaRPr lang="en-US" altLang="ko-KR" sz="1400" b="1" dirty="0">
              <a:latin typeface="+mn-ea"/>
            </a:endParaRPr>
          </a:p>
        </p:txBody>
      </p:sp>
      <p:sp>
        <p:nvSpPr>
          <p:cNvPr id="391" name="Google Shape;391;p3">
            <a:extLst>
              <a:ext uri="{FF2B5EF4-FFF2-40B4-BE49-F238E27FC236}">
                <a16:creationId xmlns:a16="http://schemas.microsoft.com/office/drawing/2014/main" id="{8C509662-49A3-903C-AB4B-E344FED37D6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17038" y="6504315"/>
            <a:ext cx="9895501" cy="25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" altLang="ko-KR" sz="700" dirty="0">
              <a:solidFill>
                <a:schemeClr val="bg1"/>
              </a:solidFill>
            </a:endParaRPr>
          </a:p>
        </p:txBody>
      </p:sp>
      <p:sp>
        <p:nvSpPr>
          <p:cNvPr id="392" name="Google Shape;392;p3">
            <a:extLst>
              <a:ext uri="{FF2B5EF4-FFF2-40B4-BE49-F238E27FC236}">
                <a16:creationId xmlns:a16="http://schemas.microsoft.com/office/drawing/2014/main" id="{F0D266E1-1B3E-28BE-850B-44029FBBD5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504316"/>
            <a:ext cx="1801939" cy="25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sp>
        <p:nvSpPr>
          <p:cNvPr id="393" name="Google Shape;393;p3">
            <a:extLst>
              <a:ext uri="{FF2B5EF4-FFF2-40B4-BE49-F238E27FC236}">
                <a16:creationId xmlns:a16="http://schemas.microsoft.com/office/drawing/2014/main" id="{08861BEE-F72C-0B36-FECD-CE9C5DEFB2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38" y="317026"/>
            <a:ext cx="9462052" cy="66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ct val="100000"/>
            </a:pPr>
            <a:r>
              <a:rPr lang="en-US" altLang="ko-KR" sz="4000" dirty="0">
                <a:latin typeface="+mj-ea"/>
                <a:ea typeface="+mj-ea"/>
              </a:rPr>
              <a:t>3. Q-Learning &amp; Neural Network</a:t>
            </a:r>
            <a:endParaRPr sz="4000" dirty="0">
              <a:latin typeface="+mj-ea"/>
              <a:ea typeface="+mj-ea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E20A80F2-CAB2-5F42-1034-91779BFD40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FF6B89-289C-9AED-0AA7-6363DBA0C8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1600" y="2761089"/>
            <a:ext cx="6016905" cy="292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84851"/>
      </p:ext>
    </p:extLst>
  </p:cSld>
  <p:clrMapOvr>
    <a:masterClrMapping/>
  </p:clrMapOvr>
</p:sld>
</file>

<file path=ppt/theme/theme1.xml><?xml version="1.0" encoding="utf-8"?>
<a:theme xmlns:a="http://schemas.openxmlformats.org/drawingml/2006/main" name="SNUH_테마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NUH_테마0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NUH_테마0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747</Words>
  <Application>Microsoft Office PowerPoint</Application>
  <PresentationFormat>와이드스크린</PresentationFormat>
  <Paragraphs>106</Paragraphs>
  <Slides>14</Slides>
  <Notes>14</Notes>
  <HiddenSlides>0</HiddenSlides>
  <MMClips>0</MMClips>
  <ScaleCrop>false</ScaleCrop>
  <HeadingPairs>
    <vt:vector size="4" baseType="variant">
      <vt:variant>
        <vt:lpstr>테마</vt:lpstr>
      </vt:variant>
      <vt:variant>
        <vt:i4>4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SNUH_테마01</vt:lpstr>
      <vt:lpstr>디자인 사용자 지정</vt:lpstr>
      <vt:lpstr>SNUH_테마02</vt:lpstr>
      <vt:lpstr>SNUH_테마03</vt:lpstr>
      <vt:lpstr>Chapter 07 </vt:lpstr>
      <vt:lpstr>Contents</vt:lpstr>
      <vt:lpstr>1. Recap</vt:lpstr>
      <vt:lpstr>1. Recap</vt:lpstr>
      <vt:lpstr>1. Recap</vt:lpstr>
      <vt:lpstr>1. Recap</vt:lpstr>
      <vt:lpstr>2. Motivation</vt:lpstr>
      <vt:lpstr>3. Q-Learning &amp; Neural Network</vt:lpstr>
      <vt:lpstr>3. Q-Learning &amp; Neural Network</vt:lpstr>
      <vt:lpstr>3. Q-Learning &amp; Neural Network</vt:lpstr>
      <vt:lpstr>3. Q-Learning &amp; Neural Network</vt:lpstr>
      <vt:lpstr>3. Q-Learning &amp; Neural Network</vt:lpstr>
      <vt:lpstr>3. Q-Learning &amp; Neural Network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jeonga seol</cp:lastModifiedBy>
  <cp:revision>3</cp:revision>
  <dcterms:created xsi:type="dcterms:W3CDTF">2021-03-18T02:00:23Z</dcterms:created>
  <dcterms:modified xsi:type="dcterms:W3CDTF">2025-05-25T08:45:19Z</dcterms:modified>
</cp:coreProperties>
</file>